
<file path=[Content_Types].xml><?xml version="1.0" encoding="utf-8"?>
<Types xmlns="http://schemas.openxmlformats.org/package/2006/content-types">
  <Default Extension="fntdata" ContentType="application/x-fontdata"/>
  <Default Extension="jpeg" ContentType="image/jpeg"/>
  <Default Extension="m4a" ContentType="audi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34"/>
  </p:notesMasterIdLst>
  <p:sldIdLst>
    <p:sldId id="256" r:id="rId5"/>
    <p:sldId id="308" r:id="rId6"/>
    <p:sldId id="311"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310" r:id="rId32"/>
    <p:sldId id="258" r:id="rId33"/>
  </p:sldIdLst>
  <p:sldSz cx="12192000" cy="6858000"/>
  <p:notesSz cx="6858000" cy="9144000"/>
  <p:embeddedFontLst>
    <p:embeddedFont>
      <p:font typeface="Cambria Math" panose="02040503050406030204" pitchFamily="18" charset="0"/>
      <p:regular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4502ABF-9837-41C9-B497-713E07F53046}" v="1" dt="2026-03-03T18:38:42.8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9" autoAdjust="0"/>
    <p:restoredTop sz="89182" autoAdjust="0"/>
  </p:normalViewPr>
  <p:slideViewPr>
    <p:cSldViewPr showGuides="1">
      <p:cViewPr varScale="1">
        <p:scale>
          <a:sx n="140" d="100"/>
          <a:sy n="140" d="100"/>
        </p:scale>
        <p:origin x="108" y="164"/>
      </p:cViewPr>
      <p:guideLst>
        <p:guide orient="horz" pos="2160"/>
        <p:guide pos="3840"/>
      </p:guideLst>
    </p:cSldViewPr>
  </p:slideViewPr>
  <p:notesTextViewPr>
    <p:cViewPr>
      <p:scale>
        <a:sx n="1" d="1"/>
        <a:sy n="1" d="1"/>
      </p:scale>
      <p:origin x="0" y="0"/>
    </p:cViewPr>
  </p:notesTextViewPr>
  <p:sorterViewPr>
    <p:cViewPr>
      <p:scale>
        <a:sx n="100" d="100"/>
        <a:sy n="100" d="100"/>
      </p:scale>
      <p:origin x="0" y="-284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1.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itlin Tyler" userId="9fe895bd-0629-4884-9289-afe88e7d7070" providerId="ADAL" clId="{9FB349CB-5FDD-40BC-A677-1A786CA2F6E0}"/>
    <pc:docChg chg="modSld">
      <pc:chgData name="Kaitlin Tyler" userId="9fe895bd-0629-4884-9289-afe88e7d7070" providerId="ADAL" clId="{9FB349CB-5FDD-40BC-A677-1A786CA2F6E0}" dt="2026-03-03T18:38:42.825" v="10"/>
      <pc:docMkLst>
        <pc:docMk/>
      </pc:docMkLst>
      <pc:sldChg chg="addSp modSp">
        <pc:chgData name="Kaitlin Tyler" userId="9fe895bd-0629-4884-9289-afe88e7d7070" providerId="ADAL" clId="{9FB349CB-5FDD-40BC-A677-1A786CA2F6E0}" dt="2026-03-03T18:38:42.825" v="10"/>
        <pc:sldMkLst>
          <pc:docMk/>
          <pc:sldMk cId="4249794644" sldId="280"/>
        </pc:sldMkLst>
        <pc:picChg chg="add mod">
          <ac:chgData name="Kaitlin Tyler" userId="9fe895bd-0629-4884-9289-afe88e7d7070" providerId="ADAL" clId="{9FB349CB-5FDD-40BC-A677-1A786CA2F6E0}" dt="2026-03-03T18:38:42.825" v="10"/>
          <ac:picMkLst>
            <pc:docMk/>
            <pc:sldMk cId="4249794644" sldId="280"/>
            <ac:picMk id="11" creationId="{01156241-D32B-2C73-56A3-AD679791BDD2}"/>
          </ac:picMkLst>
        </pc:picChg>
      </pc:sldChg>
      <pc:sldChg chg="addSp modSp mod">
        <pc:chgData name="Kaitlin Tyler" userId="9fe895bd-0629-4884-9289-afe88e7d7070" providerId="ADAL" clId="{9FB349CB-5FDD-40BC-A677-1A786CA2F6E0}" dt="2026-03-03T18:38:42.825" v="10"/>
        <pc:sldMkLst>
          <pc:docMk/>
          <pc:sldMk cId="3381744103" sldId="281"/>
        </pc:sldMkLst>
        <pc:spChg chg="mod">
          <ac:chgData name="Kaitlin Tyler" userId="9fe895bd-0629-4884-9289-afe88e7d7070" providerId="ADAL" clId="{9FB349CB-5FDD-40BC-A677-1A786CA2F6E0}" dt="2026-03-03T18:30:35.099" v="9" actId="1076"/>
          <ac:spMkLst>
            <pc:docMk/>
            <pc:sldMk cId="3381744103" sldId="281"/>
            <ac:spMk id="5" creationId="{516CA26C-F013-4536-8AF1-99535515CAE9}"/>
          </ac:spMkLst>
        </pc:spChg>
        <pc:picChg chg="add mod">
          <ac:chgData name="Kaitlin Tyler" userId="9fe895bd-0629-4884-9289-afe88e7d7070" providerId="ADAL" clId="{9FB349CB-5FDD-40BC-A677-1A786CA2F6E0}" dt="2026-03-03T18:38:42.825" v="10"/>
          <ac:picMkLst>
            <pc:docMk/>
            <pc:sldMk cId="3381744103" sldId="281"/>
            <ac:picMk id="51" creationId="{9F7326E0-206E-BBFC-AA1D-22B5CFE7349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3/3/2026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dirty="0"/>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a:t>
            </a:fld>
            <a:endParaRPr lang="en-US" dirty="0"/>
          </a:p>
        </p:txBody>
      </p:sp>
    </p:spTree>
    <p:extLst>
      <p:ext uri="{BB962C8B-B14F-4D97-AF65-F5344CB8AC3E}">
        <p14:creationId xmlns:p14="http://schemas.microsoft.com/office/powerpoint/2010/main" val="147408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The temperature at which, for a given composition, solidification begins upon cooling (GRANTA EduPack 2020)</a:t>
            </a:r>
            <a:endParaRPr lang="en-US" sz="9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11</a:t>
            </a:fld>
            <a:endParaRPr lang="en-US" dirty="0"/>
          </a:p>
        </p:txBody>
      </p:sp>
    </p:spTree>
    <p:extLst>
      <p:ext uri="{BB962C8B-B14F-4D97-AF65-F5344CB8AC3E}">
        <p14:creationId xmlns:p14="http://schemas.microsoft.com/office/powerpoint/2010/main" val="41093930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The temperature at which solidification, for a specific composition, ends upon cooling (GRANTA EduPack 2020)</a:t>
            </a:r>
            <a:endParaRPr lang="en-US" sz="900"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12</a:t>
            </a:fld>
            <a:endParaRPr lang="en-US" dirty="0"/>
          </a:p>
        </p:txBody>
      </p:sp>
    </p:spTree>
    <p:extLst>
      <p:ext uri="{BB962C8B-B14F-4D97-AF65-F5344CB8AC3E}">
        <p14:creationId xmlns:p14="http://schemas.microsoft.com/office/powerpoint/2010/main" val="10212856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latin typeface="Arial" panose="020B0604020202020204" pitchFamily="34" charset="0"/>
                <a:cs typeface="Arial" panose="020B0604020202020204" pitchFamily="34" charset="0"/>
              </a:rPr>
              <a:t>When a solvus line is crossed upon cooling, precipitates of a second phase will form </a:t>
            </a:r>
            <a:r>
              <a:rPr lang="en-US" sz="900" dirty="0">
                <a:latin typeface="Arial" panose="020B0604020202020204" pitchFamily="34" charset="0"/>
                <a:cs typeface="Arial" panose="020B0604020202020204" pitchFamily="34" charset="0"/>
              </a:rPr>
              <a:t>(GRANTA EduPack 2020)</a:t>
            </a:r>
            <a:endParaRPr lang="en-US" sz="1200" baseline="30000" dirty="0">
              <a:latin typeface="Arial" panose="020B0604020202020204" pitchFamily="34" charset="0"/>
              <a:cs typeface="Arial" panose="020B0604020202020204" pitchFamily="34" charset="0"/>
            </a:endParaRPr>
          </a:p>
          <a:p>
            <a:endParaRPr lang="en-US" dirty="0"/>
          </a:p>
          <a:p>
            <a:r>
              <a:rPr lang="en-US" dirty="0"/>
              <a:t>Based on this definition, why is there no solvus line on an isomorphous diagram?</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13</a:t>
            </a:fld>
            <a:endParaRPr lang="en-US" dirty="0"/>
          </a:p>
        </p:txBody>
      </p:sp>
    </p:spTree>
    <p:extLst>
      <p:ext uri="{BB962C8B-B14F-4D97-AF65-F5344CB8AC3E}">
        <p14:creationId xmlns:p14="http://schemas.microsoft.com/office/powerpoint/2010/main" val="19361063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How does the degree of solubility of A in B change as the system cools? Why? Is this what you would expect based on personal experience (ex: trying to dissolve sugar into a cup of coffee/tea)?</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14</a:t>
            </a:fld>
            <a:endParaRPr lang="en-US" dirty="0"/>
          </a:p>
        </p:txBody>
      </p:sp>
    </p:spTree>
    <p:extLst>
      <p:ext uri="{BB962C8B-B14F-4D97-AF65-F5344CB8AC3E}">
        <p14:creationId xmlns:p14="http://schemas.microsoft.com/office/powerpoint/2010/main" val="40629203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do we care about phase transformations?</a:t>
            </a:r>
          </a:p>
          <a:p>
            <a:endParaRPr lang="en-US" dirty="0"/>
          </a:p>
          <a:p>
            <a:r>
              <a:rPr lang="en-US" dirty="0"/>
              <a:t>Why would this be important for processing?</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15</a:t>
            </a:fld>
            <a:endParaRPr lang="en-US" dirty="0"/>
          </a:p>
        </p:txBody>
      </p:sp>
    </p:spTree>
    <p:extLst>
      <p:ext uri="{BB962C8B-B14F-4D97-AF65-F5344CB8AC3E}">
        <p14:creationId xmlns:p14="http://schemas.microsoft.com/office/powerpoint/2010/main" val="3253463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ym typeface="Wingdings" panose="05000000000000000000" pitchFamily="2" charset="2"/>
              </a:rPr>
              <a:t>-tic Liquid to solid transformation</a:t>
            </a:r>
          </a:p>
          <a:p>
            <a:r>
              <a:rPr lang="en-US" dirty="0">
                <a:sym typeface="Wingdings" panose="05000000000000000000" pitchFamily="2" charset="2"/>
              </a:rPr>
              <a:t>-toid solid to solid transformation</a:t>
            </a:r>
          </a:p>
          <a:p>
            <a:r>
              <a:rPr lang="en-US" dirty="0">
                <a:sym typeface="Wingdings" panose="05000000000000000000" pitchFamily="2" charset="2"/>
              </a:rPr>
              <a:t>Eutec start with one phase, end with two</a:t>
            </a:r>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16</a:t>
            </a:fld>
            <a:endParaRPr lang="en-US" dirty="0"/>
          </a:p>
        </p:txBody>
      </p:sp>
    </p:spTree>
    <p:extLst>
      <p:ext uri="{BB962C8B-B14F-4D97-AF65-F5344CB8AC3E}">
        <p14:creationId xmlns:p14="http://schemas.microsoft.com/office/powerpoint/2010/main" val="17075271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ym typeface="Wingdings" panose="05000000000000000000" pitchFamily="2" charset="2"/>
              </a:rPr>
              <a:t>-tic Liquid to solid transformation</a:t>
            </a:r>
          </a:p>
          <a:p>
            <a:r>
              <a:rPr lang="en-US" dirty="0">
                <a:sym typeface="Wingdings" panose="05000000000000000000" pitchFamily="2" charset="2"/>
              </a:rPr>
              <a:t>-toid solid to solid transformation</a:t>
            </a:r>
          </a:p>
          <a:p>
            <a:r>
              <a:rPr lang="en-US" dirty="0">
                <a:sym typeface="Wingdings" panose="05000000000000000000" pitchFamily="2" charset="2"/>
              </a:rPr>
              <a:t>Peritec start with two phases, end with one</a:t>
            </a:r>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17</a:t>
            </a:fld>
            <a:endParaRPr lang="en-US" dirty="0"/>
          </a:p>
        </p:txBody>
      </p:sp>
    </p:spTree>
    <p:extLst>
      <p:ext uri="{BB962C8B-B14F-4D97-AF65-F5344CB8AC3E}">
        <p14:creationId xmlns:p14="http://schemas.microsoft.com/office/powerpoint/2010/main" val="17075271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Mono</a:t>
            </a:r>
            <a:r>
              <a:rPr lang="en-US" dirty="0">
                <a:sym typeface="Wingdings" panose="05000000000000000000" pitchFamily="2" charset="2"/>
              </a:rPr>
              <a:t> two different liquids</a:t>
            </a:r>
          </a:p>
        </p:txBody>
      </p:sp>
      <p:sp>
        <p:nvSpPr>
          <p:cNvPr id="4" name="Slide Number Placeholder 3"/>
          <p:cNvSpPr>
            <a:spLocks noGrp="1"/>
          </p:cNvSpPr>
          <p:nvPr>
            <p:ph type="sldNum" sz="quarter" idx="5"/>
          </p:nvPr>
        </p:nvSpPr>
        <p:spPr/>
        <p:txBody>
          <a:bodyPr/>
          <a:lstStyle/>
          <a:p>
            <a:fld id="{27FDDAD7-A41A-4414-8211-C5E2AC7F93EC}" type="slidenum">
              <a:rPr lang="en-US" smtClean="0"/>
              <a:pPr/>
              <a:t>18</a:t>
            </a:fld>
            <a:endParaRPr lang="en-US" dirty="0"/>
          </a:p>
        </p:txBody>
      </p:sp>
    </p:spTree>
    <p:extLst>
      <p:ext uri="{BB962C8B-B14F-4D97-AF65-F5344CB8AC3E}">
        <p14:creationId xmlns:p14="http://schemas.microsoft.com/office/powerpoint/2010/main" val="17075271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Remember, this is for equilibrium systems– discuss what might happen in non-equilibrium (coring, etc.)</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26</a:t>
            </a:fld>
            <a:endParaRPr lang="en-US" dirty="0"/>
          </a:p>
        </p:txBody>
      </p:sp>
    </p:spTree>
    <p:extLst>
      <p:ext uri="{BB962C8B-B14F-4D97-AF65-F5344CB8AC3E}">
        <p14:creationId xmlns:p14="http://schemas.microsoft.com/office/powerpoint/2010/main" val="15516926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Feedback Survey link for copy-paste method </a:t>
            </a:r>
            <a:r>
              <a:rPr lang="en-US" dirty="0">
                <a:sym typeface="Wingdings" panose="05000000000000000000" pitchFamily="2" charset="2"/>
              </a:rPr>
              <a:t> </a:t>
            </a:r>
            <a:r>
              <a:rPr lang="en-US" dirty="0"/>
              <a:t>https://ansys.typeform.com/to/jcattJI5</a:t>
            </a:r>
          </a:p>
        </p:txBody>
      </p:sp>
      <p:sp>
        <p:nvSpPr>
          <p:cNvPr id="4" name="Slide Number Placeholder 3"/>
          <p:cNvSpPr>
            <a:spLocks noGrp="1"/>
          </p:cNvSpPr>
          <p:nvPr>
            <p:ph type="sldNum" sz="quarter" idx="5"/>
          </p:nvPr>
        </p:nvSpPr>
        <p:spPr/>
        <p:txBody>
          <a:bodyPr/>
          <a:lstStyle/>
          <a:p>
            <a:fld id="{27FDDAD7-A41A-4414-8211-C5E2AC7F93EC}" type="slidenum">
              <a:rPr lang="en-US" smtClean="0"/>
              <a:pPr/>
              <a:t>28</a:t>
            </a:fld>
            <a:endParaRPr lang="en-US"/>
          </a:p>
        </p:txBody>
      </p:sp>
    </p:spTree>
    <p:extLst>
      <p:ext uri="{BB962C8B-B14F-4D97-AF65-F5344CB8AC3E}">
        <p14:creationId xmlns:p14="http://schemas.microsoft.com/office/powerpoint/2010/main" val="27753805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a:t>
            </a:fld>
            <a:endParaRPr lang="en-US"/>
          </a:p>
        </p:txBody>
      </p:sp>
    </p:spTree>
    <p:extLst>
      <p:ext uri="{BB962C8B-B14F-4D97-AF65-F5344CB8AC3E}">
        <p14:creationId xmlns:p14="http://schemas.microsoft.com/office/powerpoint/2010/main" val="2130371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Water is a familiar material that has well understood phase transitions at normal atmosphere</a:t>
            </a:r>
          </a:p>
          <a:p>
            <a:pPr marL="171450" indent="-171450">
              <a:buFont typeface="Arial" panose="020B0604020202020204" pitchFamily="34" charset="0"/>
              <a:buChar char="•"/>
            </a:pPr>
            <a:r>
              <a:rPr lang="en-US" dirty="0"/>
              <a:t>What happens when we aren’t at normal atmosphere?</a:t>
            </a:r>
          </a:p>
          <a:p>
            <a:pPr marL="171450" indent="-171450">
              <a:buFont typeface="Arial" panose="020B0604020202020204" pitchFamily="34" charset="0"/>
              <a:buChar char="•"/>
            </a:pPr>
            <a:r>
              <a:rPr lang="en-US" dirty="0"/>
              <a:t>What could this be used for? (ex: super critical drying)</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3</a:t>
            </a:fld>
            <a:endParaRPr lang="en-US" dirty="0"/>
          </a:p>
        </p:txBody>
      </p:sp>
    </p:spTree>
    <p:extLst>
      <p:ext uri="{BB962C8B-B14F-4D97-AF65-F5344CB8AC3E}">
        <p14:creationId xmlns:p14="http://schemas.microsoft.com/office/powerpoint/2010/main" val="601880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Phase diagrams are used in alloy design and understanding across all of materials science. By learning the fundamentals of how these are created, we begin to see how impactful they are.</a:t>
            </a:r>
          </a:p>
          <a:p>
            <a:endParaRPr lang="en-US" dirty="0"/>
          </a:p>
          <a:p>
            <a:r>
              <a:rPr lang="en-US" dirty="0"/>
              <a:t>Equilibrium diagrams– discuss what this means for real life, which is not equilibrium</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4</a:t>
            </a:fld>
            <a:endParaRPr lang="en-US" dirty="0"/>
          </a:p>
        </p:txBody>
      </p:sp>
    </p:spTree>
    <p:extLst>
      <p:ext uri="{BB962C8B-B14F-4D97-AF65-F5344CB8AC3E}">
        <p14:creationId xmlns:p14="http://schemas.microsoft.com/office/powerpoint/2010/main" val="17876981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are familiar with phases from your previous science courses and general life experience. But materials can have more than one unique solid or liquid phase– this can dramatically impact material properties and thus its performance. It is important to pay attention to these details, which can be found on phase diagrams.</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5</a:t>
            </a:fld>
            <a:endParaRPr lang="en-US" dirty="0"/>
          </a:p>
        </p:txBody>
      </p:sp>
    </p:spTree>
    <p:extLst>
      <p:ext uri="{BB962C8B-B14F-4D97-AF65-F5344CB8AC3E}">
        <p14:creationId xmlns:p14="http://schemas.microsoft.com/office/powerpoint/2010/main" val="28970635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Discussion of what a component is (not just atoms)</a:t>
            </a:r>
          </a:p>
          <a:p>
            <a:pPr marL="628650" lvl="1" indent="-171450">
              <a:buFontTx/>
              <a:buChar char="-"/>
            </a:pPr>
            <a:r>
              <a:rPr lang="en-US" dirty="0"/>
              <a:t>Can be water, Aluminum, NaCl, etc.</a:t>
            </a:r>
          </a:p>
          <a:p>
            <a:pPr marL="171450" lvl="0" indent="-171450">
              <a:buFontTx/>
              <a:buChar char="-"/>
            </a:pPr>
            <a:r>
              <a:rPr lang="en-US" dirty="0"/>
              <a:t>How do we plot four variables (composition of component A, composition of component B, temperature, pressure) in 2D?</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6</a:t>
            </a:fld>
            <a:endParaRPr lang="en-US" dirty="0"/>
          </a:p>
        </p:txBody>
      </p:sp>
    </p:spTree>
    <p:extLst>
      <p:ext uri="{BB962C8B-B14F-4D97-AF65-F5344CB8AC3E}">
        <p14:creationId xmlns:p14="http://schemas.microsoft.com/office/powerpoint/2010/main" val="14604057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Complete solid solubility– how common is this? </a:t>
            </a:r>
          </a:p>
          <a:p>
            <a:r>
              <a:rPr lang="en-US" dirty="0"/>
              <a:t>* Optional in-class activity: use GRANTA EduPack to find some other metal elements that are similar in crystal structure and atomic size. Then search for a phase diagram (either in EduPack or online). Do they have complete solid solubility?</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8</a:t>
            </a:fld>
            <a:endParaRPr lang="en-US" dirty="0"/>
          </a:p>
        </p:txBody>
      </p:sp>
    </p:spTree>
    <p:extLst>
      <p:ext uri="{BB962C8B-B14F-4D97-AF65-F5344CB8AC3E}">
        <p14:creationId xmlns:p14="http://schemas.microsoft.com/office/powerpoint/2010/main" val="2339327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Notice the region of non-solubility. Eutectic reactions are not the only type of phase reaction that can occur during solidification– more in a few slides</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9</a:t>
            </a:fld>
            <a:endParaRPr lang="en-US" dirty="0"/>
          </a:p>
        </p:txBody>
      </p:sp>
    </p:spTree>
    <p:extLst>
      <p:ext uri="{BB962C8B-B14F-4D97-AF65-F5344CB8AC3E}">
        <p14:creationId xmlns:p14="http://schemas.microsoft.com/office/powerpoint/2010/main" val="27127529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There are different terminology associated with phase diagrams that we will go through now </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10</a:t>
            </a:fld>
            <a:endParaRPr lang="en-US" dirty="0"/>
          </a:p>
        </p:txBody>
      </p:sp>
    </p:spTree>
    <p:extLst>
      <p:ext uri="{BB962C8B-B14F-4D97-AF65-F5344CB8AC3E}">
        <p14:creationId xmlns:p14="http://schemas.microsoft.com/office/powerpoint/2010/main" val="29448003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hyperlink" Target="http://www.ansys.com/education-resources" TargetMode="External"/><Relationship Id="rId2" Type="http://schemas.openxmlformats.org/officeDocument/2006/relationships/hyperlink" Target="https://www.ansys.com/academic/terms-and-conditions" TargetMode="External"/><Relationship Id="rId1" Type="http://schemas.openxmlformats.org/officeDocument/2006/relationships/slideMaster" Target="../slideMasters/slideMaster1.xml"/><Relationship Id="rId4" Type="http://schemas.openxmlformats.org/officeDocument/2006/relationships/hyperlink" Target="mailto:education@ansys.com"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ansys.sharepoint.com/sites/AcademicDevelopmentTeam/Lists/Content%20Development%20Pipeline/AllItems.aspx" TargetMode="External"/><Relationship Id="rId2" Type="http://schemas.openxmlformats.org/officeDocument/2006/relationships/hyperlink" Target="https://ansys-my.sharepoint.com/:f:/r/personal/kaitlin_tyler_ansys_com/Documents/Digital%20Learning%20Content/1.%20AERs/00.%20MARKETING%20REVIEW%20SUBMISSION%20FOLDER?csf=1&amp;web=1&amp;e=VCK0Fc"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92240569"/>
      </p:ext>
    </p:extLst>
  </p:cSld>
  <p:clrMapOvr>
    <a:masterClrMapping/>
  </p:clrMapOvr>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a:t>Click icon to add table</a:t>
            </a:r>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445527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a:t>Click icon to add media</a:t>
            </a:r>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12417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userDrawn="1"/>
        </p:nvSpPr>
        <p:spPr>
          <a:xfrm>
            <a:off x="533400" y="609600"/>
            <a:ext cx="10972800" cy="3799053"/>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2026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r>
              <a:rPr lang="en-US" sz="1400" i="0" kern="1200" dirty="0">
                <a:solidFill>
                  <a:srgbClr val="201F1E"/>
                </a:solidFill>
                <a:effectLst/>
                <a:latin typeface="+mn-lt"/>
                <a:ea typeface="Times New Roman" panose="02020603050405020304" pitchFamily="18" charset="0"/>
                <a:cs typeface="Times New Roman" panose="02020603050405020304" pitchFamily="18" charset="0"/>
              </a:rPr>
              <a:t>The full Academic Terms &amp; Conditions can be found using </a:t>
            </a:r>
            <a:r>
              <a:rPr lang="en-US" sz="1400" i="0" kern="1200" dirty="0">
                <a:solidFill>
                  <a:srgbClr val="201F1E"/>
                </a:solidFill>
                <a:effectLst/>
                <a:latin typeface="+mn-lt"/>
                <a:ea typeface="Times New Roman" panose="02020603050405020304" pitchFamily="18" charset="0"/>
                <a:cs typeface="Times New Roman" panose="02020603050405020304" pitchFamily="18" charset="0"/>
                <a:hlinkClick r:id="rId2"/>
              </a:rPr>
              <a:t>this link</a:t>
            </a:r>
            <a:r>
              <a:rPr lang="en-US" sz="1400" i="0" kern="1200" dirty="0">
                <a:solidFill>
                  <a:srgbClr val="201F1E"/>
                </a:solidFill>
                <a:effectLst/>
                <a:latin typeface="+mn-lt"/>
                <a:ea typeface="Times New Roman" panose="02020603050405020304" pitchFamily="18" charset="0"/>
                <a:cs typeface="Times New Roman" panose="02020603050405020304" pitchFamily="18" charset="0"/>
              </a:rPr>
              <a:t>.</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engineering and design concepts via Ansys software.</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3"/>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4"/>
              </a:rPr>
              <a:t>education@ansys.com</a:t>
            </a:r>
            <a:endParaRPr lang="en-US" sz="1400" b="0" i="0" u="none" strike="noStrike" baseline="0" dirty="0">
              <a:solidFill>
                <a:srgbClr val="0000FF"/>
              </a:solidFill>
              <a:latin typeface="Calibri" panose="020F0502020204030204" pitchFamily="34" charset="0"/>
            </a:endParaRPr>
          </a:p>
          <a:p>
            <a:endParaRPr lang="en-US" sz="1600" dirty="0">
              <a:latin typeface="+mj-lt"/>
            </a:endParaRPr>
          </a:p>
        </p:txBody>
      </p:sp>
    </p:spTree>
    <p:extLst>
      <p:ext uri="{BB962C8B-B14F-4D97-AF65-F5344CB8AC3E}">
        <p14:creationId xmlns:p14="http://schemas.microsoft.com/office/powerpoint/2010/main" val="2844354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23957048"/>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863081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ecklis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9EF18AD-72D0-A088-8C9C-E0ED35491A8D}"/>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50" name="TextBox 49">
            <a:extLst>
              <a:ext uri="{FF2B5EF4-FFF2-40B4-BE49-F238E27FC236}">
                <a16:creationId xmlns:a16="http://schemas.microsoft.com/office/drawing/2014/main" id="{0FF5CC29-E70A-42E0-E10D-676414208801}"/>
              </a:ext>
            </a:extLst>
          </p:cNvPr>
          <p:cNvSpPr txBox="1"/>
          <p:nvPr userDrawn="1"/>
        </p:nvSpPr>
        <p:spPr>
          <a:xfrm>
            <a:off x="533400" y="207005"/>
            <a:ext cx="9144000" cy="584775"/>
          </a:xfrm>
          <a:prstGeom prst="rect">
            <a:avLst/>
          </a:prstGeom>
          <a:noFill/>
        </p:spPr>
        <p:txBody>
          <a:bodyPr wrap="square">
            <a:spAutoFit/>
          </a:bodyPr>
          <a:lstStyle/>
          <a:p>
            <a:r>
              <a:rPr lang="en-US" sz="3200" dirty="0"/>
              <a:t>Resource Submission Checklist &amp; Process</a:t>
            </a:r>
          </a:p>
        </p:txBody>
      </p:sp>
      <p:grpSp>
        <p:nvGrpSpPr>
          <p:cNvPr id="46" name="Group 45">
            <a:extLst>
              <a:ext uri="{FF2B5EF4-FFF2-40B4-BE49-F238E27FC236}">
                <a16:creationId xmlns:a16="http://schemas.microsoft.com/office/drawing/2014/main" id="{D38A8E9C-12A4-7ED4-C180-3666143E5674}"/>
              </a:ext>
            </a:extLst>
          </p:cNvPr>
          <p:cNvGrpSpPr/>
          <p:nvPr userDrawn="1"/>
        </p:nvGrpSpPr>
        <p:grpSpPr>
          <a:xfrm>
            <a:off x="468573" y="2008728"/>
            <a:ext cx="3505200" cy="369332"/>
            <a:chOff x="533400" y="1115298"/>
            <a:chExt cx="3505200" cy="369332"/>
          </a:xfrm>
        </p:grpSpPr>
        <p:sp>
          <p:nvSpPr>
            <p:cNvPr id="47" name="Rectangle 46">
              <a:extLst>
                <a:ext uri="{FF2B5EF4-FFF2-40B4-BE49-F238E27FC236}">
                  <a16:creationId xmlns:a16="http://schemas.microsoft.com/office/drawing/2014/main" id="{B17A6E40-190B-2212-058B-0C1AA1829582}"/>
                </a:ext>
              </a:extLst>
            </p:cNvPr>
            <p:cNvSpPr/>
            <p:nvPr/>
          </p:nvSpPr>
          <p:spPr>
            <a:xfrm>
              <a:off x="533400" y="1143000"/>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8" name="TextBox 47">
              <a:extLst>
                <a:ext uri="{FF2B5EF4-FFF2-40B4-BE49-F238E27FC236}">
                  <a16:creationId xmlns:a16="http://schemas.microsoft.com/office/drawing/2014/main" id="{FC66C7B7-CC7B-3EB2-A5A4-38F2B646F8DC}"/>
                </a:ext>
              </a:extLst>
            </p:cNvPr>
            <p:cNvSpPr txBox="1"/>
            <p:nvPr/>
          </p:nvSpPr>
          <p:spPr>
            <a:xfrm>
              <a:off x="1078900" y="1115298"/>
              <a:ext cx="2959700" cy="369332"/>
            </a:xfrm>
            <a:prstGeom prst="rect">
              <a:avLst/>
            </a:prstGeom>
            <a:noFill/>
          </p:spPr>
          <p:txBody>
            <a:bodyPr wrap="square" rtlCol="0">
              <a:spAutoFit/>
            </a:bodyPr>
            <a:lstStyle/>
            <a:p>
              <a:r>
                <a:rPr lang="en-US" dirty="0"/>
                <a:t>Resource final draft</a:t>
              </a:r>
            </a:p>
          </p:txBody>
        </p:sp>
      </p:grpSp>
      <p:grpSp>
        <p:nvGrpSpPr>
          <p:cNvPr id="49" name="Group 48">
            <a:extLst>
              <a:ext uri="{FF2B5EF4-FFF2-40B4-BE49-F238E27FC236}">
                <a16:creationId xmlns:a16="http://schemas.microsoft.com/office/drawing/2014/main" id="{50E7B9E5-9A29-516E-0BC4-AF3DDB21EA8E}"/>
              </a:ext>
            </a:extLst>
          </p:cNvPr>
          <p:cNvGrpSpPr/>
          <p:nvPr userDrawn="1"/>
        </p:nvGrpSpPr>
        <p:grpSpPr>
          <a:xfrm>
            <a:off x="468573" y="2966086"/>
            <a:ext cx="5480554" cy="584775"/>
            <a:chOff x="533400" y="2981374"/>
            <a:chExt cx="5480554" cy="584775"/>
          </a:xfrm>
        </p:grpSpPr>
        <p:sp>
          <p:nvSpPr>
            <p:cNvPr id="51" name="Rectangle 50">
              <a:extLst>
                <a:ext uri="{FF2B5EF4-FFF2-40B4-BE49-F238E27FC236}">
                  <a16:creationId xmlns:a16="http://schemas.microsoft.com/office/drawing/2014/main" id="{304D57DD-30EB-6AF5-051D-31705F3C7A97}"/>
                </a:ext>
              </a:extLst>
            </p:cNvPr>
            <p:cNvSpPr/>
            <p:nvPr/>
          </p:nvSpPr>
          <p:spPr>
            <a:xfrm>
              <a:off x="533400" y="3121362"/>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2" name="TextBox 51">
              <a:extLst>
                <a:ext uri="{FF2B5EF4-FFF2-40B4-BE49-F238E27FC236}">
                  <a16:creationId xmlns:a16="http://schemas.microsoft.com/office/drawing/2014/main" id="{30702621-5FDF-11A0-51A1-C4B919B7F21F}"/>
                </a:ext>
              </a:extLst>
            </p:cNvPr>
            <p:cNvSpPr txBox="1"/>
            <p:nvPr/>
          </p:nvSpPr>
          <p:spPr>
            <a:xfrm>
              <a:off x="1073054" y="2981374"/>
              <a:ext cx="4940900" cy="584775"/>
            </a:xfrm>
            <a:prstGeom prst="rect">
              <a:avLst/>
            </a:prstGeom>
            <a:noFill/>
          </p:spPr>
          <p:txBody>
            <a:bodyPr wrap="square" rtlCol="0">
              <a:spAutoFit/>
            </a:bodyPr>
            <a:lstStyle/>
            <a:p>
              <a:r>
                <a:rPr lang="en-US" dirty="0"/>
                <a:t>Resource development software files </a:t>
              </a:r>
              <a:br>
                <a:rPr lang="en-US" dirty="0"/>
              </a:br>
              <a:r>
                <a:rPr lang="en-US" sz="1400" dirty="0">
                  <a:solidFill>
                    <a:schemeClr val="bg1">
                      <a:lumMod val="50000"/>
                    </a:schemeClr>
                  </a:solidFill>
                </a:rPr>
                <a:t>(make clear if any should be uploaded with resource document)</a:t>
              </a:r>
              <a:r>
                <a:rPr lang="en-US" sz="1400" dirty="0"/>
                <a:t> </a:t>
              </a:r>
              <a:endParaRPr lang="en-US" dirty="0">
                <a:solidFill>
                  <a:schemeClr val="bg1">
                    <a:lumMod val="50000"/>
                  </a:schemeClr>
                </a:solidFill>
              </a:endParaRPr>
            </a:p>
          </p:txBody>
        </p:sp>
      </p:grpSp>
      <p:grpSp>
        <p:nvGrpSpPr>
          <p:cNvPr id="53" name="Group 52">
            <a:extLst>
              <a:ext uri="{FF2B5EF4-FFF2-40B4-BE49-F238E27FC236}">
                <a16:creationId xmlns:a16="http://schemas.microsoft.com/office/drawing/2014/main" id="{11A9581D-1B18-28F4-ED06-4F450E17480A}"/>
              </a:ext>
            </a:extLst>
          </p:cNvPr>
          <p:cNvGrpSpPr/>
          <p:nvPr userDrawn="1"/>
        </p:nvGrpSpPr>
        <p:grpSpPr>
          <a:xfrm>
            <a:off x="468573" y="3613194"/>
            <a:ext cx="2286000" cy="369332"/>
            <a:chOff x="533400" y="3627060"/>
            <a:chExt cx="2286000" cy="369332"/>
          </a:xfrm>
        </p:grpSpPr>
        <p:sp>
          <p:nvSpPr>
            <p:cNvPr id="54" name="Rectangle 53">
              <a:extLst>
                <a:ext uri="{FF2B5EF4-FFF2-40B4-BE49-F238E27FC236}">
                  <a16:creationId xmlns:a16="http://schemas.microsoft.com/office/drawing/2014/main" id="{049168FB-0DF7-11B7-D7A1-F606575ED0BB}"/>
                </a:ext>
              </a:extLst>
            </p:cNvPr>
            <p:cNvSpPr/>
            <p:nvPr/>
          </p:nvSpPr>
          <p:spPr>
            <a:xfrm>
              <a:off x="533400" y="3657034"/>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5" name="TextBox 54">
              <a:extLst>
                <a:ext uri="{FF2B5EF4-FFF2-40B4-BE49-F238E27FC236}">
                  <a16:creationId xmlns:a16="http://schemas.microsoft.com/office/drawing/2014/main" id="{460B5F0D-BE7C-331B-A066-7D63F511BA7E}"/>
                </a:ext>
              </a:extLst>
            </p:cNvPr>
            <p:cNvSpPr txBox="1"/>
            <p:nvPr/>
          </p:nvSpPr>
          <p:spPr>
            <a:xfrm>
              <a:off x="1078900" y="3627060"/>
              <a:ext cx="1740500" cy="369332"/>
            </a:xfrm>
            <a:prstGeom prst="rect">
              <a:avLst/>
            </a:prstGeom>
            <a:noFill/>
          </p:spPr>
          <p:txBody>
            <a:bodyPr wrap="square" rtlCol="0">
              <a:spAutoFit/>
            </a:bodyPr>
            <a:lstStyle/>
            <a:p>
              <a:r>
                <a:rPr lang="en-US" dirty="0"/>
                <a:t>Webpage image</a:t>
              </a:r>
              <a:endParaRPr lang="en-US" dirty="0">
                <a:solidFill>
                  <a:schemeClr val="bg1">
                    <a:lumMod val="50000"/>
                  </a:schemeClr>
                </a:solidFill>
              </a:endParaRPr>
            </a:p>
          </p:txBody>
        </p:sp>
      </p:grpSp>
      <p:grpSp>
        <p:nvGrpSpPr>
          <p:cNvPr id="56" name="Group 55">
            <a:extLst>
              <a:ext uri="{FF2B5EF4-FFF2-40B4-BE49-F238E27FC236}">
                <a16:creationId xmlns:a16="http://schemas.microsoft.com/office/drawing/2014/main" id="{E207857D-BAEF-8CEC-9A64-0BF09E4C47A9}"/>
              </a:ext>
            </a:extLst>
          </p:cNvPr>
          <p:cNvGrpSpPr/>
          <p:nvPr userDrawn="1"/>
        </p:nvGrpSpPr>
        <p:grpSpPr>
          <a:xfrm>
            <a:off x="468573" y="4682836"/>
            <a:ext cx="4876800" cy="369332"/>
            <a:chOff x="533400" y="4659868"/>
            <a:chExt cx="4876800" cy="369332"/>
          </a:xfrm>
        </p:grpSpPr>
        <p:sp>
          <p:nvSpPr>
            <p:cNvPr id="57" name="Rectangle 56">
              <a:extLst>
                <a:ext uri="{FF2B5EF4-FFF2-40B4-BE49-F238E27FC236}">
                  <a16:creationId xmlns:a16="http://schemas.microsoft.com/office/drawing/2014/main" id="{C477D265-6D03-A75F-F36A-D9D3AD81D1EC}"/>
                </a:ext>
              </a:extLst>
            </p:cNvPr>
            <p:cNvSpPr/>
            <p:nvPr/>
          </p:nvSpPr>
          <p:spPr>
            <a:xfrm>
              <a:off x="533400" y="4687570"/>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58" name="TextBox 57">
              <a:extLst>
                <a:ext uri="{FF2B5EF4-FFF2-40B4-BE49-F238E27FC236}">
                  <a16:creationId xmlns:a16="http://schemas.microsoft.com/office/drawing/2014/main" id="{DDBD2DE5-7ADC-9B87-F7E9-7816CC4CD2FC}"/>
                </a:ext>
              </a:extLst>
            </p:cNvPr>
            <p:cNvSpPr txBox="1"/>
            <p:nvPr/>
          </p:nvSpPr>
          <p:spPr>
            <a:xfrm>
              <a:off x="1078900" y="4659868"/>
              <a:ext cx="4331300" cy="369332"/>
            </a:xfrm>
            <a:prstGeom prst="rect">
              <a:avLst/>
            </a:prstGeom>
            <a:noFill/>
          </p:spPr>
          <p:txBody>
            <a:bodyPr wrap="square" rtlCol="0">
              <a:spAutoFit/>
            </a:bodyPr>
            <a:lstStyle/>
            <a:p>
              <a:r>
                <a:rPr lang="en-US" dirty="0"/>
                <a:t>Completed Marketing content document</a:t>
              </a:r>
            </a:p>
          </p:txBody>
        </p:sp>
      </p:grpSp>
      <p:grpSp>
        <p:nvGrpSpPr>
          <p:cNvPr id="59" name="Group 58">
            <a:extLst>
              <a:ext uri="{FF2B5EF4-FFF2-40B4-BE49-F238E27FC236}">
                <a16:creationId xmlns:a16="http://schemas.microsoft.com/office/drawing/2014/main" id="{6A2DF809-2E23-6342-6A4F-49B1267C68AF}"/>
              </a:ext>
            </a:extLst>
          </p:cNvPr>
          <p:cNvGrpSpPr/>
          <p:nvPr userDrawn="1"/>
        </p:nvGrpSpPr>
        <p:grpSpPr>
          <a:xfrm>
            <a:off x="462727" y="4148016"/>
            <a:ext cx="3053846" cy="369332"/>
            <a:chOff x="527554" y="4126468"/>
            <a:chExt cx="3053846" cy="369332"/>
          </a:xfrm>
        </p:grpSpPr>
        <p:sp>
          <p:nvSpPr>
            <p:cNvPr id="60" name="Rectangle 59">
              <a:extLst>
                <a:ext uri="{FF2B5EF4-FFF2-40B4-BE49-F238E27FC236}">
                  <a16:creationId xmlns:a16="http://schemas.microsoft.com/office/drawing/2014/main" id="{ACBE5440-0725-4562-AE15-F4B63E227F13}"/>
                </a:ext>
              </a:extLst>
            </p:cNvPr>
            <p:cNvSpPr/>
            <p:nvPr/>
          </p:nvSpPr>
          <p:spPr>
            <a:xfrm>
              <a:off x="527554" y="4156442"/>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1" name="TextBox 60">
              <a:extLst>
                <a:ext uri="{FF2B5EF4-FFF2-40B4-BE49-F238E27FC236}">
                  <a16:creationId xmlns:a16="http://schemas.microsoft.com/office/drawing/2014/main" id="{80357AA4-7044-478C-0D71-7B9C2C6E6198}"/>
                </a:ext>
              </a:extLst>
            </p:cNvPr>
            <p:cNvSpPr txBox="1"/>
            <p:nvPr/>
          </p:nvSpPr>
          <p:spPr>
            <a:xfrm>
              <a:off x="1073054" y="4126468"/>
              <a:ext cx="2508346" cy="369332"/>
            </a:xfrm>
            <a:prstGeom prst="rect">
              <a:avLst/>
            </a:prstGeom>
            <a:noFill/>
          </p:spPr>
          <p:txBody>
            <a:bodyPr wrap="square" rtlCol="0">
              <a:spAutoFit/>
            </a:bodyPr>
            <a:lstStyle/>
            <a:p>
              <a:r>
                <a:rPr lang="en-US" dirty="0"/>
                <a:t>Webpage thumbnail</a:t>
              </a:r>
              <a:endParaRPr lang="en-US" dirty="0">
                <a:solidFill>
                  <a:schemeClr val="bg1">
                    <a:lumMod val="50000"/>
                  </a:schemeClr>
                </a:solidFill>
              </a:endParaRPr>
            </a:p>
          </p:txBody>
        </p:sp>
      </p:grpSp>
      <p:grpSp>
        <p:nvGrpSpPr>
          <p:cNvPr id="62" name="Group 61">
            <a:extLst>
              <a:ext uri="{FF2B5EF4-FFF2-40B4-BE49-F238E27FC236}">
                <a16:creationId xmlns:a16="http://schemas.microsoft.com/office/drawing/2014/main" id="{2B5C0236-FDCE-B566-20A0-E963B5BE3C57}"/>
              </a:ext>
            </a:extLst>
          </p:cNvPr>
          <p:cNvGrpSpPr/>
          <p:nvPr userDrawn="1"/>
        </p:nvGrpSpPr>
        <p:grpSpPr>
          <a:xfrm>
            <a:off x="462727" y="2543550"/>
            <a:ext cx="5181600" cy="369332"/>
            <a:chOff x="527554" y="1613590"/>
            <a:chExt cx="5181600" cy="369332"/>
          </a:xfrm>
        </p:grpSpPr>
        <p:sp>
          <p:nvSpPr>
            <p:cNvPr id="63" name="Rectangle 62">
              <a:extLst>
                <a:ext uri="{FF2B5EF4-FFF2-40B4-BE49-F238E27FC236}">
                  <a16:creationId xmlns:a16="http://schemas.microsoft.com/office/drawing/2014/main" id="{512B41CD-F9C9-BEC8-A055-9A8341B426FB}"/>
                </a:ext>
              </a:extLst>
            </p:cNvPr>
            <p:cNvSpPr/>
            <p:nvPr/>
          </p:nvSpPr>
          <p:spPr>
            <a:xfrm>
              <a:off x="527554" y="1641292"/>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4" name="TextBox 63">
              <a:extLst>
                <a:ext uri="{FF2B5EF4-FFF2-40B4-BE49-F238E27FC236}">
                  <a16:creationId xmlns:a16="http://schemas.microsoft.com/office/drawing/2014/main" id="{DE124438-81B7-C3DD-5DD6-D85DB2B5C82E}"/>
                </a:ext>
              </a:extLst>
            </p:cNvPr>
            <p:cNvSpPr txBox="1"/>
            <p:nvPr/>
          </p:nvSpPr>
          <p:spPr>
            <a:xfrm>
              <a:off x="1073054" y="1613590"/>
              <a:ext cx="4636100" cy="369332"/>
            </a:xfrm>
            <a:prstGeom prst="rect">
              <a:avLst/>
            </a:prstGeom>
            <a:noFill/>
          </p:spPr>
          <p:txBody>
            <a:bodyPr wrap="square" rtlCol="0">
              <a:spAutoFit/>
            </a:bodyPr>
            <a:lstStyle/>
            <a:p>
              <a:r>
                <a:rPr lang="en-US" dirty="0"/>
                <a:t>Resource image files </a:t>
              </a:r>
              <a:r>
                <a:rPr lang="en-US" sz="1400" dirty="0">
                  <a:solidFill>
                    <a:schemeClr val="bg1">
                      <a:lumMod val="50000"/>
                    </a:schemeClr>
                  </a:solidFill>
                </a:rPr>
                <a:t>(saved as individual image files)</a:t>
              </a:r>
              <a:endParaRPr lang="en-US" dirty="0">
                <a:solidFill>
                  <a:schemeClr val="bg1">
                    <a:lumMod val="50000"/>
                  </a:schemeClr>
                </a:solidFill>
              </a:endParaRPr>
            </a:p>
          </p:txBody>
        </p:sp>
      </p:grpSp>
      <p:sp>
        <p:nvSpPr>
          <p:cNvPr id="65" name="TextBox 64">
            <a:extLst>
              <a:ext uri="{FF2B5EF4-FFF2-40B4-BE49-F238E27FC236}">
                <a16:creationId xmlns:a16="http://schemas.microsoft.com/office/drawing/2014/main" id="{BFBB3727-3036-A630-B788-3ACAD34DCCF2}"/>
              </a:ext>
            </a:extLst>
          </p:cNvPr>
          <p:cNvSpPr txBox="1"/>
          <p:nvPr userDrawn="1"/>
        </p:nvSpPr>
        <p:spPr>
          <a:xfrm>
            <a:off x="316172" y="1336294"/>
            <a:ext cx="4800600" cy="461665"/>
          </a:xfrm>
          <a:prstGeom prst="rect">
            <a:avLst/>
          </a:prstGeom>
          <a:noFill/>
        </p:spPr>
        <p:txBody>
          <a:bodyPr wrap="square" rtlCol="0">
            <a:spAutoFit/>
          </a:bodyPr>
          <a:lstStyle/>
          <a:p>
            <a:r>
              <a:rPr lang="en-US" sz="2400" b="1" dirty="0"/>
              <a:t>Submission Checklist</a:t>
            </a:r>
          </a:p>
        </p:txBody>
      </p:sp>
      <p:sp>
        <p:nvSpPr>
          <p:cNvPr id="66" name="TextBox 65">
            <a:extLst>
              <a:ext uri="{FF2B5EF4-FFF2-40B4-BE49-F238E27FC236}">
                <a16:creationId xmlns:a16="http://schemas.microsoft.com/office/drawing/2014/main" id="{7311843B-6C86-FA4E-224E-5636CD47B497}"/>
              </a:ext>
            </a:extLst>
          </p:cNvPr>
          <p:cNvSpPr txBox="1"/>
          <p:nvPr userDrawn="1"/>
        </p:nvSpPr>
        <p:spPr>
          <a:xfrm>
            <a:off x="6564572" y="1336294"/>
            <a:ext cx="5398827" cy="461665"/>
          </a:xfrm>
          <a:prstGeom prst="rect">
            <a:avLst/>
          </a:prstGeom>
          <a:noFill/>
        </p:spPr>
        <p:txBody>
          <a:bodyPr wrap="square" rtlCol="0">
            <a:spAutoFit/>
          </a:bodyPr>
          <a:lstStyle/>
          <a:p>
            <a:r>
              <a:rPr lang="en-US" sz="2400" b="1" dirty="0"/>
              <a:t>Submission Process </a:t>
            </a:r>
          </a:p>
        </p:txBody>
      </p:sp>
      <p:sp>
        <p:nvSpPr>
          <p:cNvPr id="67" name="TextBox 66">
            <a:extLst>
              <a:ext uri="{FF2B5EF4-FFF2-40B4-BE49-F238E27FC236}">
                <a16:creationId xmlns:a16="http://schemas.microsoft.com/office/drawing/2014/main" id="{9C253D1A-C7DC-E4EE-81E9-EB3D351E2048}"/>
              </a:ext>
            </a:extLst>
          </p:cNvPr>
          <p:cNvSpPr txBox="1"/>
          <p:nvPr userDrawn="1"/>
        </p:nvSpPr>
        <p:spPr>
          <a:xfrm>
            <a:off x="6640773" y="1981200"/>
            <a:ext cx="5181600" cy="3139321"/>
          </a:xfrm>
          <a:prstGeom prst="rect">
            <a:avLst/>
          </a:prstGeom>
          <a:noFill/>
        </p:spPr>
        <p:txBody>
          <a:bodyPr wrap="square" rtlCol="0">
            <a:spAutoFit/>
          </a:bodyPr>
          <a:lstStyle/>
          <a:p>
            <a:pPr marL="342900" indent="-342900">
              <a:buAutoNum type="arabicPeriod"/>
            </a:pPr>
            <a:r>
              <a:rPr lang="en-US" dirty="0"/>
              <a:t>Upload contents of checklist to </a:t>
            </a:r>
            <a:br>
              <a:rPr lang="en-US" dirty="0"/>
            </a:br>
            <a:r>
              <a:rPr lang="en-US" dirty="0">
                <a:hlinkClick r:id="rId2"/>
              </a:rPr>
              <a:t>Marketing Review Submission Folder</a:t>
            </a:r>
            <a:endParaRPr lang="en-US" dirty="0"/>
          </a:p>
          <a:p>
            <a:pPr marL="800100" lvl="1" indent="-342900">
              <a:buFont typeface="Arial" panose="020B0604020202020204" pitchFamily="34" charset="0"/>
              <a:buChar char="•"/>
            </a:pPr>
            <a:endParaRPr lang="en-US" dirty="0"/>
          </a:p>
          <a:p>
            <a:pPr marL="800100" lvl="1" indent="-342900">
              <a:buFont typeface="Arial" panose="020B0604020202020204" pitchFamily="34" charset="0"/>
              <a:buChar char="•"/>
            </a:pPr>
            <a:r>
              <a:rPr lang="en-US" dirty="0"/>
              <a:t>Create a subfolder for your resource</a:t>
            </a:r>
            <a:r>
              <a:rPr lang="en-US" dirty="0">
                <a:sym typeface="Wingdings" panose="05000000000000000000" pitchFamily="2" charset="2"/>
              </a:rPr>
              <a:t> unique name identifier</a:t>
            </a:r>
          </a:p>
          <a:p>
            <a:pPr marL="342900" indent="-342900">
              <a:buAutoNum type="arabicPeriod"/>
            </a:pPr>
            <a:endParaRPr lang="en-US" dirty="0">
              <a:sym typeface="Wingdings" panose="05000000000000000000" pitchFamily="2" charset="2"/>
            </a:endParaRPr>
          </a:p>
          <a:p>
            <a:pPr marL="342900" indent="-342900">
              <a:buAutoNum type="arabicPeriod"/>
            </a:pPr>
            <a:r>
              <a:rPr lang="en-US" dirty="0">
                <a:sym typeface="Wingdings" panose="05000000000000000000" pitchFamily="2" charset="2"/>
              </a:rPr>
              <a:t>Change </a:t>
            </a:r>
            <a:r>
              <a:rPr lang="en-US" dirty="0">
                <a:sym typeface="Wingdings" panose="05000000000000000000" pitchFamily="2" charset="2"/>
                <a:hlinkClick r:id="rId3"/>
              </a:rPr>
              <a:t>Resource Pipeline Status </a:t>
            </a:r>
            <a:r>
              <a:rPr lang="en-US" dirty="0">
                <a:sym typeface="Wingdings" panose="05000000000000000000" pitchFamily="2" charset="2"/>
              </a:rPr>
              <a:t>from </a:t>
            </a:r>
            <a:br>
              <a:rPr lang="en-US" dirty="0">
                <a:sym typeface="Wingdings" panose="05000000000000000000" pitchFamily="2" charset="2"/>
              </a:rPr>
            </a:br>
            <a:r>
              <a:rPr lang="en-US" dirty="0">
                <a:sym typeface="Wingdings" panose="05000000000000000000" pitchFamily="2" charset="2"/>
              </a:rPr>
              <a:t>3. Technical Review to 2. Marketing Review</a:t>
            </a:r>
          </a:p>
          <a:p>
            <a:pPr marL="800100" lvl="1" indent="-342900">
              <a:buFont typeface="Arial" panose="020B0604020202020204" pitchFamily="34" charset="0"/>
              <a:buChar char="•"/>
            </a:pPr>
            <a:endParaRPr lang="en-US" dirty="0">
              <a:sym typeface="Wingdings" panose="05000000000000000000" pitchFamily="2" charset="2"/>
            </a:endParaRPr>
          </a:p>
          <a:p>
            <a:pPr marL="800100" lvl="1" indent="-342900">
              <a:buFont typeface="Arial" panose="020B0604020202020204" pitchFamily="34" charset="0"/>
              <a:buChar char="•"/>
            </a:pPr>
            <a:r>
              <a:rPr lang="en-US" dirty="0">
                <a:sym typeface="Wingdings" panose="05000000000000000000" pitchFamily="2" charset="2"/>
              </a:rPr>
              <a:t>Sends automated email to Kaitlin &amp; Kylie that content is ready for review</a:t>
            </a:r>
            <a:endParaRPr lang="en-US" dirty="0"/>
          </a:p>
        </p:txBody>
      </p:sp>
    </p:spTree>
    <p:extLst>
      <p:ext uri="{BB962C8B-B14F-4D97-AF65-F5344CB8AC3E}">
        <p14:creationId xmlns:p14="http://schemas.microsoft.com/office/powerpoint/2010/main" val="1754017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3747402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50609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a:t>Click icon to add picture</a:t>
            </a:r>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71063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a:t>Click icon to add chart</a:t>
            </a:r>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889185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09DDD0D-54CB-CEA3-0BD7-DB5F45703C63}"/>
              </a:ext>
              <a:ext uri="{C183D7F6-B498-43B3-948B-1728B52AA6E4}">
                <adec:decorative xmlns:adec="http://schemas.microsoft.com/office/drawing/2017/decorative" val="1"/>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11658600" y="6324600"/>
            <a:ext cx="368300" cy="238960"/>
          </a:xfrm>
          <a:prstGeom prst="rect">
            <a:avLst/>
          </a:prstGeom>
        </p:spPr>
        <p:txBody>
          <a:bodyPr vert="horz" lIns="91440" tIns="45720" rIns="91440" bIns="45720" rtlCol="0" anchor="ctr"/>
          <a:lstStyle>
            <a:lvl1pPr algn="l">
              <a:defRPr sz="700" b="0" i="0">
                <a:solidFill>
                  <a:schemeClr val="bg1"/>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Box 2">
            <a:extLst>
              <a:ext uri="{FF2B5EF4-FFF2-40B4-BE49-F238E27FC236}">
                <a16:creationId xmlns:a16="http://schemas.microsoft.com/office/drawing/2014/main" id="{7C66E622-A13F-4675-A281-8D8CC6175629}"/>
              </a:ext>
            </a:extLst>
          </p:cNvPr>
          <p:cNvSpPr txBox="1"/>
          <p:nvPr userDrawn="1"/>
        </p:nvSpPr>
        <p:spPr>
          <a:xfrm>
            <a:off x="5410200" y="6611779"/>
            <a:ext cx="1371600" cy="246221"/>
          </a:xfrm>
          <a:prstGeom prst="rect">
            <a:avLst/>
          </a:prstGeom>
          <a:noFill/>
        </p:spPr>
        <p:txBody>
          <a:bodyPr wrap="square" rtlCol="0">
            <a:spAutoFit/>
          </a:bodyPr>
          <a:lstStyle/>
          <a:p>
            <a:r>
              <a:rPr lang="en-US" sz="1000" dirty="0">
                <a:solidFill>
                  <a:schemeClr val="tx2"/>
                </a:solidFill>
              </a:rPr>
              <a:t>©2026 ANSYS, Inc.</a:t>
            </a:r>
          </a:p>
        </p:txBody>
      </p:sp>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37" r:id="rId3"/>
    <p:sldLayoutId id="2147483738" r:id="rId4"/>
    <p:sldLayoutId id="2147483724" r:id="rId5"/>
    <p:sldLayoutId id="2147483735" r:id="rId6"/>
    <p:sldLayoutId id="2147483734" r:id="rId7"/>
    <p:sldLayoutId id="2147483663" r:id="rId8"/>
    <p:sldLayoutId id="2147483729" r:id="rId9"/>
    <p:sldLayoutId id="2147483730" r:id="rId10"/>
    <p:sldLayoutId id="2147483731" r:id="rId11"/>
    <p:sldLayoutId id="2147483727" r:id="rId12"/>
    <p:sldLayoutId id="2147483726" r:id="rId13"/>
    <p:sldLayoutId id="2147483736" r:id="rId14"/>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image" Target="NUL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NULL"/></Relationships>
</file>

<file path=ppt/slides/_rels/slide1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9.png"/><Relationship Id="rId1" Type="http://schemas.openxmlformats.org/officeDocument/2006/relationships/slideLayout" Target="../slideLayouts/slideLayout5.xml"/><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hyperlink" Target="https://www.ansys.com/academic/educators/education-resources/paper-supporting-introductory-materials-science-teaching-for-all-majors-callisterbased-courses-and-granta-edupack" TargetMode="External"/><Relationship Id="rId7" Type="http://schemas.openxmlformats.org/officeDocument/2006/relationships/image" Target="../media/image4.sv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s://www.ansys.com/academic/educators/education-resources#t=EducationResourcesTab&amp;sort=relevancy&amp;layout=card?utm_campaign=academic&amp;utm_medium=referral&amp;utm_source=education-resource&amp;utm_content=partner_cross-bu_educator-resource-link_case-study_download_na_en_global&amp;campaignID=7013g000000gv7hAAA" TargetMode="External"/><Relationship Id="rId4" Type="http://schemas.openxmlformats.org/officeDocument/2006/relationships/hyperlink" Target="https://www.ansys.com/academic?utm_campaign=academic&amp;utm_medium=referral&amp;utm_source=education-resource&amp;utm_content=partner_cross-bu_educator-resource-link_product-page_learn-more_na_en_global&amp;campaignID=7013g000000gv7hAAA"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31.png"/><Relationship Id="rId1" Type="http://schemas.openxmlformats.org/officeDocument/2006/relationships/slideLayout" Target="../slideLayouts/slideLayout5.xml"/><Relationship Id="rId4" Type="http://schemas.openxmlformats.org/officeDocument/2006/relationships/image" Target="NUL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5.xml"/><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NULL"/><Relationship Id="rId7"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5.xml"/><Relationship Id="rId6" Type="http://schemas.openxmlformats.org/officeDocument/2006/relationships/image" Target="NULL"/><Relationship Id="rId11" Type="http://schemas.openxmlformats.org/officeDocument/2006/relationships/image" Target="NULL"/><Relationship Id="rId5" Type="http://schemas.openxmlformats.org/officeDocument/2006/relationships/image" Target="NULL"/><Relationship Id="rId10" Type="http://schemas.openxmlformats.org/officeDocument/2006/relationships/image" Target="NULL"/><Relationship Id="rId4" Type="http://schemas.openxmlformats.org/officeDocument/2006/relationships/image" Target="NULL"/><Relationship Id="rId9" Type="http://schemas.openxmlformats.org/officeDocument/2006/relationships/image" Target="NUL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png"/><Relationship Id="rId3" Type="http://schemas.openxmlformats.org/officeDocument/2006/relationships/audio" Target="../media/media2.m4a"/><Relationship Id="rId7" Type="http://schemas.openxmlformats.org/officeDocument/2006/relationships/image" Target="../media/image37.png"/><Relationship Id="rId12" Type="http://schemas.openxmlformats.org/officeDocument/2006/relationships/image" Target="../media/image42.png"/><Relationship Id="rId2" Type="http://schemas.microsoft.com/office/2007/relationships/media" Target="../media/media2.m4a"/><Relationship Id="rId16" Type="http://schemas.openxmlformats.org/officeDocument/2006/relationships/image" Target="../media/image35.png"/><Relationship Id="rId1" Type="http://schemas.openxmlformats.org/officeDocument/2006/relationships/tags" Target="../tags/tag1.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notesSlide" Target="../notesSlides/notesSlide18.xml"/><Relationship Id="rId15" Type="http://schemas.openxmlformats.org/officeDocument/2006/relationships/image" Target="../media/image45.png"/><Relationship Id="rId10" Type="http://schemas.openxmlformats.org/officeDocument/2006/relationships/image" Target="../media/image40.png"/><Relationship Id="rId4" Type="http://schemas.openxmlformats.org/officeDocument/2006/relationships/slideLayout" Target="../slideLayouts/slideLayout5.xml"/><Relationship Id="rId9" Type="http://schemas.openxmlformats.org/officeDocument/2006/relationships/image" Target="../media/image39.png"/><Relationship Id="rId14" Type="http://schemas.openxmlformats.org/officeDocument/2006/relationships/image" Target="../media/image4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ansys.typeform.com/to/jcattJI5"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hyperlink" Target="https://courses.lumenlearning.com/cheminter/chapter/phase-diagram-for-water/"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8.xml"/><Relationship Id="rId5" Type="http://schemas.openxmlformats.org/officeDocument/2006/relationships/image" Target="../media/image13.png"/><Relationship Id="rId4" Type="http://schemas.openxmlformats.org/officeDocument/2006/relationships/image" Target="NUL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E2C3BA5-6E5F-4798-87B7-B8DFFB97930D}"/>
              </a:ext>
            </a:extLst>
          </p:cNvPr>
          <p:cNvSpPr>
            <a:spLocks noGrp="1"/>
          </p:cNvSpPr>
          <p:nvPr>
            <p:ph type="body" sz="quarter" idx="10"/>
          </p:nvPr>
        </p:nvSpPr>
        <p:spPr/>
        <p:txBody>
          <a:bodyPr/>
          <a:lstStyle/>
          <a:p>
            <a:r>
              <a:rPr lang="en-US" dirty="0"/>
              <a:t>Fundamentals of Phase Diagrams Lecture</a:t>
            </a:r>
          </a:p>
        </p:txBody>
      </p:sp>
      <p:sp>
        <p:nvSpPr>
          <p:cNvPr id="3" name="Text Placeholder 2">
            <a:extLst>
              <a:ext uri="{FF2B5EF4-FFF2-40B4-BE49-F238E27FC236}">
                <a16:creationId xmlns:a16="http://schemas.microsoft.com/office/drawing/2014/main" id="{8DED2F7F-2065-4CCE-9AD5-77DBF0CD5628}"/>
              </a:ext>
            </a:extLst>
          </p:cNvPr>
          <p:cNvSpPr>
            <a:spLocks noGrp="1"/>
          </p:cNvSpPr>
          <p:nvPr>
            <p:ph type="body" sz="quarter" idx="12"/>
          </p:nvPr>
        </p:nvSpPr>
        <p:spPr/>
        <p:txBody>
          <a:bodyPr/>
          <a:lstStyle/>
          <a:p>
            <a:r>
              <a:rPr lang="en-US" dirty="0">
                <a:solidFill>
                  <a:schemeClr val="accent3"/>
                </a:solidFill>
              </a:rPr>
              <a:t>Kaitlin Tyler, PhD</a:t>
            </a:r>
          </a:p>
          <a:p>
            <a:r>
              <a:rPr lang="en-US" dirty="0"/>
              <a:t>Ansys Academic Program</a:t>
            </a:r>
            <a:endParaRPr lang="en-US" dirty="0">
              <a:solidFill>
                <a:schemeClr val="accent3"/>
              </a:solidFill>
            </a:endParaRPr>
          </a:p>
        </p:txBody>
      </p:sp>
      <p:pic>
        <p:nvPicPr>
          <p:cNvPr id="4" name="Picture Placeholder 5" descr="A binary eutectic phase diagram with a tie line drawn directly below the eutectic isotherm. The alpha and beta phases are colored in yellow and blue.">
            <a:extLst>
              <a:ext uri="{FF2B5EF4-FFF2-40B4-BE49-F238E27FC236}">
                <a16:creationId xmlns:a16="http://schemas.microsoft.com/office/drawing/2014/main" id="{17ADEEAE-41D9-351B-E8DC-05430CFBECF5}"/>
              </a:ext>
            </a:extLst>
          </p:cNvPr>
          <p:cNvPicPr>
            <a:picLocks noChangeAspect="1"/>
          </p:cNvPicPr>
          <p:nvPr/>
        </p:nvPicPr>
        <p:blipFill rotWithShape="1">
          <a:blip r:embed="rId3">
            <a:extLst>
              <a:ext uri="{28A0092B-C50C-407E-A947-70E740481C1C}">
                <a14:useLocalDpi xmlns:a14="http://schemas.microsoft.com/office/drawing/2010/main" val="0"/>
              </a:ext>
            </a:extLst>
          </a:blip>
          <a:srcRect t="10052" b="10052"/>
          <a:stretch/>
        </p:blipFill>
        <p:spPr>
          <a:xfrm>
            <a:off x="6781800" y="1524000"/>
            <a:ext cx="4114800" cy="2514600"/>
          </a:xfrm>
          <a:prstGeom prst="rect">
            <a:avLst/>
          </a:prstGeom>
        </p:spPr>
      </p:pic>
    </p:spTree>
    <p:extLst>
      <p:ext uri="{BB962C8B-B14F-4D97-AF65-F5344CB8AC3E}">
        <p14:creationId xmlns:p14="http://schemas.microsoft.com/office/powerpoint/2010/main" val="32076856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6036B9A-73C1-421D-826B-E7449F7962F3}"/>
              </a:ext>
            </a:extLst>
          </p:cNvPr>
          <p:cNvSpPr>
            <a:spLocks noGrp="1"/>
          </p:cNvSpPr>
          <p:nvPr>
            <p:ph type="sldNum" sz="quarter" idx="11"/>
          </p:nvPr>
        </p:nvSpPr>
        <p:spPr/>
        <p:txBody>
          <a:bodyPr/>
          <a:lstStyle/>
          <a:p>
            <a:fld id="{F0D23093-2AB0-F74C-B865-1A12A15B650E}" type="slidenum">
              <a:rPr lang="en-US" smtClean="0"/>
              <a:pPr/>
              <a:t>10</a:t>
            </a:fld>
            <a:endParaRPr lang="en-US" dirty="0"/>
          </a:p>
        </p:txBody>
      </p:sp>
      <p:sp>
        <p:nvSpPr>
          <p:cNvPr id="4" name="Title 3">
            <a:extLst>
              <a:ext uri="{FF2B5EF4-FFF2-40B4-BE49-F238E27FC236}">
                <a16:creationId xmlns:a16="http://schemas.microsoft.com/office/drawing/2014/main" id="{9F46A022-0F9A-4868-A10D-E44AE03A17ED}"/>
              </a:ext>
            </a:extLst>
          </p:cNvPr>
          <p:cNvSpPr>
            <a:spLocks noGrp="1"/>
          </p:cNvSpPr>
          <p:nvPr>
            <p:ph type="title"/>
          </p:nvPr>
        </p:nvSpPr>
        <p:spPr/>
        <p:txBody>
          <a:bodyPr/>
          <a:lstStyle/>
          <a:p>
            <a:r>
              <a:rPr lang="en-US" dirty="0"/>
              <a:t>Key Phase Diagram Terminology</a:t>
            </a:r>
          </a:p>
        </p:txBody>
      </p:sp>
      <p:pic>
        <p:nvPicPr>
          <p:cNvPr id="7" name="Picture 6" descr="a generic isomorphous binary phase diagram">
            <a:extLst>
              <a:ext uri="{FF2B5EF4-FFF2-40B4-BE49-F238E27FC236}">
                <a16:creationId xmlns:a16="http://schemas.microsoft.com/office/drawing/2014/main" id="{315AF165-CA33-4CCA-9D09-FD1727E369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1" y="1981200"/>
            <a:ext cx="3889256" cy="2974854"/>
          </a:xfrm>
          <a:prstGeom prst="rect">
            <a:avLst/>
          </a:prstGeom>
        </p:spPr>
      </p:pic>
      <p:pic>
        <p:nvPicPr>
          <p:cNvPr id="9" name="Picture 8" descr="a generic binary eutectic phase diagram">
            <a:extLst>
              <a:ext uri="{FF2B5EF4-FFF2-40B4-BE49-F238E27FC236}">
                <a16:creationId xmlns:a16="http://schemas.microsoft.com/office/drawing/2014/main" id="{47E90620-8E60-4C1B-B3DC-BC17690626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96200" y="1981200"/>
            <a:ext cx="3889256" cy="2974854"/>
          </a:xfrm>
          <a:prstGeom prst="rect">
            <a:avLst/>
          </a:prstGeom>
        </p:spPr>
      </p:pic>
    </p:spTree>
    <p:extLst>
      <p:ext uri="{BB962C8B-B14F-4D97-AF65-F5344CB8AC3E}">
        <p14:creationId xmlns:p14="http://schemas.microsoft.com/office/powerpoint/2010/main" val="22796782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eneric binary eutectic phase diagram with the liquidus line highlighted in blue">
            <a:extLst>
              <a:ext uri="{FF2B5EF4-FFF2-40B4-BE49-F238E27FC236}">
                <a16:creationId xmlns:a16="http://schemas.microsoft.com/office/drawing/2014/main" id="{DC633D47-EAE3-4EE8-BF5F-E24E6BED54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6200" y="1981200"/>
            <a:ext cx="3889256" cy="2974854"/>
          </a:xfrm>
          <a:prstGeom prst="rect">
            <a:avLst/>
          </a:prstGeom>
        </p:spPr>
      </p:pic>
      <p:sp>
        <p:nvSpPr>
          <p:cNvPr id="3" name="Slide Number Placeholder 2">
            <a:extLst>
              <a:ext uri="{FF2B5EF4-FFF2-40B4-BE49-F238E27FC236}">
                <a16:creationId xmlns:a16="http://schemas.microsoft.com/office/drawing/2014/main" id="{86036B9A-73C1-421D-826B-E7449F7962F3}"/>
              </a:ext>
            </a:extLst>
          </p:cNvPr>
          <p:cNvSpPr>
            <a:spLocks noGrp="1"/>
          </p:cNvSpPr>
          <p:nvPr>
            <p:ph type="sldNum" sz="quarter" idx="11"/>
          </p:nvPr>
        </p:nvSpPr>
        <p:spPr/>
        <p:txBody>
          <a:bodyPr/>
          <a:lstStyle/>
          <a:p>
            <a:fld id="{F0D23093-2AB0-F74C-B865-1A12A15B650E}" type="slidenum">
              <a:rPr lang="en-US" smtClean="0"/>
              <a:pPr/>
              <a:t>11</a:t>
            </a:fld>
            <a:endParaRPr lang="en-US" dirty="0"/>
          </a:p>
        </p:txBody>
      </p:sp>
      <p:sp>
        <p:nvSpPr>
          <p:cNvPr id="4" name="Title 3">
            <a:extLst>
              <a:ext uri="{FF2B5EF4-FFF2-40B4-BE49-F238E27FC236}">
                <a16:creationId xmlns:a16="http://schemas.microsoft.com/office/drawing/2014/main" id="{9F46A022-0F9A-4868-A10D-E44AE03A17ED}"/>
              </a:ext>
            </a:extLst>
          </p:cNvPr>
          <p:cNvSpPr>
            <a:spLocks noGrp="1"/>
          </p:cNvSpPr>
          <p:nvPr>
            <p:ph type="title"/>
          </p:nvPr>
        </p:nvSpPr>
        <p:spPr/>
        <p:txBody>
          <a:bodyPr/>
          <a:lstStyle/>
          <a:p>
            <a:r>
              <a:rPr lang="en-US" dirty="0"/>
              <a:t>Key Phase Diagram Terminology</a:t>
            </a:r>
          </a:p>
        </p:txBody>
      </p:sp>
      <p:pic>
        <p:nvPicPr>
          <p:cNvPr id="8" name="Picture 7" descr="a generic binary isomorphous phase diagram with the liquidus line highlighted in blue">
            <a:extLst>
              <a:ext uri="{FF2B5EF4-FFF2-40B4-BE49-F238E27FC236}">
                <a16:creationId xmlns:a16="http://schemas.microsoft.com/office/drawing/2014/main" id="{B7B4FFE6-60B9-487C-B160-C1C2E5EF74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6544" y="1981200"/>
            <a:ext cx="3889256" cy="2974854"/>
          </a:xfrm>
          <a:prstGeom prst="rect">
            <a:avLst/>
          </a:prstGeom>
        </p:spPr>
      </p:pic>
      <p:sp>
        <p:nvSpPr>
          <p:cNvPr id="10" name="TextBox 9">
            <a:extLst>
              <a:ext uri="{FF2B5EF4-FFF2-40B4-BE49-F238E27FC236}">
                <a16:creationId xmlns:a16="http://schemas.microsoft.com/office/drawing/2014/main" id="{D2841992-963E-4212-8F43-39875DAB2681}"/>
              </a:ext>
            </a:extLst>
          </p:cNvPr>
          <p:cNvSpPr txBox="1"/>
          <p:nvPr/>
        </p:nvSpPr>
        <p:spPr>
          <a:xfrm>
            <a:off x="5219700" y="2209800"/>
            <a:ext cx="1752600" cy="369332"/>
          </a:xfrm>
          <a:prstGeom prst="rect">
            <a:avLst/>
          </a:prstGeom>
          <a:noFill/>
        </p:spPr>
        <p:txBody>
          <a:bodyPr wrap="square" rtlCol="0">
            <a:spAutoFit/>
          </a:bodyPr>
          <a:lstStyle/>
          <a:p>
            <a:pPr algn="ctr"/>
            <a:r>
              <a:rPr lang="en-US" dirty="0"/>
              <a:t>Liquidus</a:t>
            </a:r>
          </a:p>
        </p:txBody>
      </p:sp>
      <p:cxnSp>
        <p:nvCxnSpPr>
          <p:cNvPr id="12" name="Straight Arrow Connector 11" descr="an arrow pointing out the liquidus line on an isomorphous phase diagram">
            <a:extLst>
              <a:ext uri="{FF2B5EF4-FFF2-40B4-BE49-F238E27FC236}">
                <a16:creationId xmlns:a16="http://schemas.microsoft.com/office/drawing/2014/main" id="{602E96D5-B379-4098-BDCB-ECD8C0178467}"/>
              </a:ext>
            </a:extLst>
          </p:cNvPr>
          <p:cNvCxnSpPr>
            <a:cxnSpLocks/>
          </p:cNvCxnSpPr>
          <p:nvPr/>
        </p:nvCxnSpPr>
        <p:spPr>
          <a:xfrm flipH="1">
            <a:off x="3886200" y="2438400"/>
            <a:ext cx="1600200" cy="45720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descr="an arrow pointing out the liquidus line on an binary eutectic phase diagram">
            <a:extLst>
              <a:ext uri="{FF2B5EF4-FFF2-40B4-BE49-F238E27FC236}">
                <a16:creationId xmlns:a16="http://schemas.microsoft.com/office/drawing/2014/main" id="{FA461C83-3F6D-41CA-B261-532D536BF635}"/>
              </a:ext>
            </a:extLst>
          </p:cNvPr>
          <p:cNvCxnSpPr/>
          <p:nvPr/>
        </p:nvCxnSpPr>
        <p:spPr>
          <a:xfrm>
            <a:off x="6629400" y="2438400"/>
            <a:ext cx="1981200" cy="15240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95587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generic isomorphous phase diagram with the solidus line highlighted in green">
            <a:extLst>
              <a:ext uri="{FF2B5EF4-FFF2-40B4-BE49-F238E27FC236}">
                <a16:creationId xmlns:a16="http://schemas.microsoft.com/office/drawing/2014/main" id="{47C25BFD-2897-4154-A292-ABF65E4E8C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1" y="1981200"/>
            <a:ext cx="3889256" cy="2974854"/>
          </a:xfrm>
          <a:prstGeom prst="rect">
            <a:avLst/>
          </a:prstGeom>
        </p:spPr>
      </p:pic>
      <p:pic>
        <p:nvPicPr>
          <p:cNvPr id="5" name="Picture 4" descr="a generic binary eutectic phase diagram with the solidus line highlighted in green">
            <a:extLst>
              <a:ext uri="{FF2B5EF4-FFF2-40B4-BE49-F238E27FC236}">
                <a16:creationId xmlns:a16="http://schemas.microsoft.com/office/drawing/2014/main" id="{D329ED4A-5EDD-4733-A71A-A4A3CB42E6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93143" y="1981200"/>
            <a:ext cx="3889256" cy="2974854"/>
          </a:xfrm>
          <a:prstGeom prst="rect">
            <a:avLst/>
          </a:prstGeom>
        </p:spPr>
      </p:pic>
      <p:sp>
        <p:nvSpPr>
          <p:cNvPr id="3" name="Slide Number Placeholder 2">
            <a:extLst>
              <a:ext uri="{FF2B5EF4-FFF2-40B4-BE49-F238E27FC236}">
                <a16:creationId xmlns:a16="http://schemas.microsoft.com/office/drawing/2014/main" id="{86036B9A-73C1-421D-826B-E7449F7962F3}"/>
              </a:ext>
            </a:extLst>
          </p:cNvPr>
          <p:cNvSpPr>
            <a:spLocks noGrp="1"/>
          </p:cNvSpPr>
          <p:nvPr>
            <p:ph type="sldNum" sz="quarter" idx="11"/>
          </p:nvPr>
        </p:nvSpPr>
        <p:spPr/>
        <p:txBody>
          <a:bodyPr/>
          <a:lstStyle/>
          <a:p>
            <a:fld id="{F0D23093-2AB0-F74C-B865-1A12A15B650E}" type="slidenum">
              <a:rPr lang="en-US" smtClean="0"/>
              <a:pPr/>
              <a:t>12</a:t>
            </a:fld>
            <a:endParaRPr lang="en-US" dirty="0"/>
          </a:p>
        </p:txBody>
      </p:sp>
      <p:sp>
        <p:nvSpPr>
          <p:cNvPr id="4" name="Title 3">
            <a:extLst>
              <a:ext uri="{FF2B5EF4-FFF2-40B4-BE49-F238E27FC236}">
                <a16:creationId xmlns:a16="http://schemas.microsoft.com/office/drawing/2014/main" id="{9F46A022-0F9A-4868-A10D-E44AE03A17ED}"/>
              </a:ext>
            </a:extLst>
          </p:cNvPr>
          <p:cNvSpPr>
            <a:spLocks noGrp="1"/>
          </p:cNvSpPr>
          <p:nvPr>
            <p:ph type="title"/>
          </p:nvPr>
        </p:nvSpPr>
        <p:spPr/>
        <p:txBody>
          <a:bodyPr/>
          <a:lstStyle/>
          <a:p>
            <a:r>
              <a:rPr lang="en-US" dirty="0"/>
              <a:t>Key Phase Diagram Terminology</a:t>
            </a:r>
          </a:p>
        </p:txBody>
      </p:sp>
      <p:sp>
        <p:nvSpPr>
          <p:cNvPr id="6" name="TextBox 5">
            <a:extLst>
              <a:ext uri="{FF2B5EF4-FFF2-40B4-BE49-F238E27FC236}">
                <a16:creationId xmlns:a16="http://schemas.microsoft.com/office/drawing/2014/main" id="{45274349-64DF-4E83-A6DB-52A775731A94}"/>
              </a:ext>
            </a:extLst>
          </p:cNvPr>
          <p:cNvSpPr txBox="1"/>
          <p:nvPr/>
        </p:nvSpPr>
        <p:spPr>
          <a:xfrm>
            <a:off x="5219700" y="2209800"/>
            <a:ext cx="1752600" cy="369332"/>
          </a:xfrm>
          <a:prstGeom prst="rect">
            <a:avLst/>
          </a:prstGeom>
          <a:noFill/>
        </p:spPr>
        <p:txBody>
          <a:bodyPr wrap="square" rtlCol="0">
            <a:spAutoFit/>
          </a:bodyPr>
          <a:lstStyle/>
          <a:p>
            <a:pPr algn="ctr"/>
            <a:r>
              <a:rPr lang="en-US" dirty="0"/>
              <a:t>Solidus</a:t>
            </a:r>
          </a:p>
        </p:txBody>
      </p:sp>
      <p:cxnSp>
        <p:nvCxnSpPr>
          <p:cNvPr id="8" name="Straight Arrow Connector 7" descr="an arrow pointing out the solidus line on an isomorphous phase diagram">
            <a:extLst>
              <a:ext uri="{FF2B5EF4-FFF2-40B4-BE49-F238E27FC236}">
                <a16:creationId xmlns:a16="http://schemas.microsoft.com/office/drawing/2014/main" id="{2AD0680A-5CB0-4220-88F8-D2E57A4D054D}"/>
              </a:ext>
            </a:extLst>
          </p:cNvPr>
          <p:cNvCxnSpPr>
            <a:cxnSpLocks/>
          </p:cNvCxnSpPr>
          <p:nvPr/>
        </p:nvCxnSpPr>
        <p:spPr>
          <a:xfrm flipH="1">
            <a:off x="3886200" y="2438400"/>
            <a:ext cx="1600200" cy="68580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descr="an arrow pointing out the solidus line on a binary eutectic phase diagram">
            <a:extLst>
              <a:ext uri="{FF2B5EF4-FFF2-40B4-BE49-F238E27FC236}">
                <a16:creationId xmlns:a16="http://schemas.microsoft.com/office/drawing/2014/main" id="{D5C4C51B-0D34-4575-8BCC-253B02C309A9}"/>
              </a:ext>
            </a:extLst>
          </p:cNvPr>
          <p:cNvCxnSpPr>
            <a:cxnSpLocks/>
          </p:cNvCxnSpPr>
          <p:nvPr/>
        </p:nvCxnSpPr>
        <p:spPr>
          <a:xfrm>
            <a:off x="6629400" y="2438400"/>
            <a:ext cx="1676400" cy="45720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036735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eneric binary eutectic phase diagram with the solvus lines highlighted in yellow">
            <a:extLst>
              <a:ext uri="{FF2B5EF4-FFF2-40B4-BE49-F238E27FC236}">
                <a16:creationId xmlns:a16="http://schemas.microsoft.com/office/drawing/2014/main" id="{BF0B3B78-E8B2-40C5-A7D4-AAE9CB67CE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3143" y="1981200"/>
            <a:ext cx="3889256" cy="2974854"/>
          </a:xfrm>
          <a:prstGeom prst="rect">
            <a:avLst/>
          </a:prstGeom>
        </p:spPr>
      </p:pic>
      <p:sp>
        <p:nvSpPr>
          <p:cNvPr id="3" name="Slide Number Placeholder 2">
            <a:extLst>
              <a:ext uri="{FF2B5EF4-FFF2-40B4-BE49-F238E27FC236}">
                <a16:creationId xmlns:a16="http://schemas.microsoft.com/office/drawing/2014/main" id="{86036B9A-73C1-421D-826B-E7449F7962F3}"/>
              </a:ext>
            </a:extLst>
          </p:cNvPr>
          <p:cNvSpPr>
            <a:spLocks noGrp="1"/>
          </p:cNvSpPr>
          <p:nvPr>
            <p:ph type="sldNum" sz="quarter" idx="11"/>
          </p:nvPr>
        </p:nvSpPr>
        <p:spPr/>
        <p:txBody>
          <a:bodyPr/>
          <a:lstStyle/>
          <a:p>
            <a:fld id="{F0D23093-2AB0-F74C-B865-1A12A15B650E}" type="slidenum">
              <a:rPr lang="en-US" smtClean="0"/>
              <a:pPr/>
              <a:t>13</a:t>
            </a:fld>
            <a:endParaRPr lang="en-US" dirty="0"/>
          </a:p>
        </p:txBody>
      </p:sp>
      <p:sp>
        <p:nvSpPr>
          <p:cNvPr id="4" name="Title 3">
            <a:extLst>
              <a:ext uri="{FF2B5EF4-FFF2-40B4-BE49-F238E27FC236}">
                <a16:creationId xmlns:a16="http://schemas.microsoft.com/office/drawing/2014/main" id="{9F46A022-0F9A-4868-A10D-E44AE03A17ED}"/>
              </a:ext>
            </a:extLst>
          </p:cNvPr>
          <p:cNvSpPr>
            <a:spLocks noGrp="1"/>
          </p:cNvSpPr>
          <p:nvPr>
            <p:ph type="title"/>
          </p:nvPr>
        </p:nvSpPr>
        <p:spPr/>
        <p:txBody>
          <a:bodyPr/>
          <a:lstStyle/>
          <a:p>
            <a:r>
              <a:rPr lang="en-US" dirty="0"/>
              <a:t>Key Phase Diagram Terminology</a:t>
            </a:r>
          </a:p>
        </p:txBody>
      </p:sp>
      <p:pic>
        <p:nvPicPr>
          <p:cNvPr id="7" name="Picture 6" descr="a generic isomorphous binary phase diagram">
            <a:extLst>
              <a:ext uri="{FF2B5EF4-FFF2-40B4-BE49-F238E27FC236}">
                <a16:creationId xmlns:a16="http://schemas.microsoft.com/office/drawing/2014/main" id="{315AF165-CA33-4CCA-9D09-FD1727E369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1" y="1981200"/>
            <a:ext cx="3889256" cy="2974854"/>
          </a:xfrm>
          <a:prstGeom prst="rect">
            <a:avLst/>
          </a:prstGeom>
        </p:spPr>
      </p:pic>
      <p:sp>
        <p:nvSpPr>
          <p:cNvPr id="6" name="TextBox 5">
            <a:extLst>
              <a:ext uri="{FF2B5EF4-FFF2-40B4-BE49-F238E27FC236}">
                <a16:creationId xmlns:a16="http://schemas.microsoft.com/office/drawing/2014/main" id="{402E8F02-A629-4570-8C4D-6A5E0F414F17}"/>
              </a:ext>
            </a:extLst>
          </p:cNvPr>
          <p:cNvSpPr txBox="1"/>
          <p:nvPr/>
        </p:nvSpPr>
        <p:spPr>
          <a:xfrm>
            <a:off x="5219700" y="2209800"/>
            <a:ext cx="1752600" cy="369332"/>
          </a:xfrm>
          <a:prstGeom prst="rect">
            <a:avLst/>
          </a:prstGeom>
          <a:noFill/>
        </p:spPr>
        <p:txBody>
          <a:bodyPr wrap="square" rtlCol="0">
            <a:spAutoFit/>
          </a:bodyPr>
          <a:lstStyle/>
          <a:p>
            <a:pPr algn="ctr"/>
            <a:r>
              <a:rPr lang="en-US" dirty="0"/>
              <a:t>Solvus</a:t>
            </a:r>
          </a:p>
        </p:txBody>
      </p:sp>
      <p:cxnSp>
        <p:nvCxnSpPr>
          <p:cNvPr id="10" name="Straight Arrow Connector 9" descr="an arrow pointing out the solvus line on a binary eutectic phase diagram">
            <a:extLst>
              <a:ext uri="{FF2B5EF4-FFF2-40B4-BE49-F238E27FC236}">
                <a16:creationId xmlns:a16="http://schemas.microsoft.com/office/drawing/2014/main" id="{BB1F8BBC-6258-483A-A1AA-627B411E0717}"/>
              </a:ext>
            </a:extLst>
          </p:cNvPr>
          <p:cNvCxnSpPr>
            <a:cxnSpLocks/>
          </p:cNvCxnSpPr>
          <p:nvPr/>
        </p:nvCxnSpPr>
        <p:spPr>
          <a:xfrm>
            <a:off x="6629400" y="2438400"/>
            <a:ext cx="1828800" cy="129540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50437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FA804E9-073E-45EC-B8D3-D540664E1FBE}"/>
              </a:ext>
            </a:extLst>
          </p:cNvPr>
          <p:cNvSpPr>
            <a:spLocks noGrp="1"/>
          </p:cNvSpPr>
          <p:nvPr>
            <p:ph type="sldNum" sz="quarter" idx="11"/>
          </p:nvPr>
        </p:nvSpPr>
        <p:spPr/>
        <p:txBody>
          <a:bodyPr/>
          <a:lstStyle/>
          <a:p>
            <a:fld id="{F0D23093-2AB0-F74C-B865-1A12A15B650E}" type="slidenum">
              <a:rPr lang="en-US" smtClean="0"/>
              <a:pPr/>
              <a:t>14</a:t>
            </a:fld>
            <a:endParaRPr lang="en-US" dirty="0"/>
          </a:p>
        </p:txBody>
      </p:sp>
      <p:sp>
        <p:nvSpPr>
          <p:cNvPr id="3" name="Title 2">
            <a:extLst>
              <a:ext uri="{FF2B5EF4-FFF2-40B4-BE49-F238E27FC236}">
                <a16:creationId xmlns:a16="http://schemas.microsoft.com/office/drawing/2014/main" id="{3CA31513-13E7-40CB-BA06-5283F0DD2995}"/>
              </a:ext>
            </a:extLst>
          </p:cNvPr>
          <p:cNvSpPr>
            <a:spLocks noGrp="1"/>
          </p:cNvSpPr>
          <p:nvPr>
            <p:ph type="title"/>
          </p:nvPr>
        </p:nvSpPr>
        <p:spPr/>
        <p:txBody>
          <a:bodyPr/>
          <a:lstStyle/>
          <a:p>
            <a:r>
              <a:rPr lang="en-US" dirty="0"/>
              <a:t>Solubility within Phases</a:t>
            </a:r>
          </a:p>
        </p:txBody>
      </p:sp>
      <p:sp>
        <p:nvSpPr>
          <p:cNvPr id="5" name="TextBox 4">
            <a:extLst>
              <a:ext uri="{FF2B5EF4-FFF2-40B4-BE49-F238E27FC236}">
                <a16:creationId xmlns:a16="http://schemas.microsoft.com/office/drawing/2014/main" id="{E34A323B-FF78-4646-9219-325B47605278}"/>
              </a:ext>
            </a:extLst>
          </p:cNvPr>
          <p:cNvSpPr txBox="1"/>
          <p:nvPr/>
        </p:nvSpPr>
        <p:spPr>
          <a:xfrm>
            <a:off x="228600" y="914400"/>
            <a:ext cx="11277600" cy="1208601"/>
          </a:xfrm>
          <a:prstGeom prst="rect">
            <a:avLst/>
          </a:prstGeom>
          <a:noFill/>
        </p:spPr>
        <p:txBody>
          <a:bodyPr wrap="square" rtlCol="0">
            <a:spAutoFit/>
          </a:bodyPr>
          <a:lstStyle/>
          <a:p>
            <a:pPr marL="232172" indent="-232172">
              <a:lnSpc>
                <a:spcPct val="200000"/>
              </a:lnSpc>
              <a:buFont typeface="Arial" panose="020B0604020202020204" pitchFamily="34" charset="0"/>
              <a:buChar char="•"/>
            </a:pPr>
            <a:r>
              <a:rPr lang="en-US" sz="1950" dirty="0"/>
              <a:t>Solubility in binary eutectic systems varies </a:t>
            </a:r>
          </a:p>
          <a:p>
            <a:pPr marL="232172" indent="-232172">
              <a:lnSpc>
                <a:spcPct val="200000"/>
              </a:lnSpc>
              <a:buFont typeface="Arial" panose="020B0604020202020204" pitchFamily="34" charset="0"/>
              <a:buChar char="•"/>
            </a:pPr>
            <a:r>
              <a:rPr lang="en-US" sz="1950" dirty="0"/>
              <a:t>Solvus line helps show the solubility of B in the Alpha phase and A in the Beta phase</a:t>
            </a:r>
          </a:p>
        </p:txBody>
      </p:sp>
      <p:pic>
        <p:nvPicPr>
          <p:cNvPr id="7" name="Picture 6" descr="a generic binary eutectic phase diagram with the solubility of component B in A and B in A. Based on the solvus lines, the solubility is high, as shown in the atomic schematic circles.  ">
            <a:extLst>
              <a:ext uri="{FF2B5EF4-FFF2-40B4-BE49-F238E27FC236}">
                <a16:creationId xmlns:a16="http://schemas.microsoft.com/office/drawing/2014/main" id="{4025970F-4B7A-4AC9-966F-C01D1D4E87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8493" y="2438400"/>
            <a:ext cx="5416307" cy="2968758"/>
          </a:xfrm>
          <a:prstGeom prst="rect">
            <a:avLst/>
          </a:prstGeom>
        </p:spPr>
      </p:pic>
      <p:pic>
        <p:nvPicPr>
          <p:cNvPr id="9" name="Picture 8" descr="a generic binary eutectic phase diagram with the solubility of component B in A and B in A. Based on the solvus lines, the solubility is low, as shown in the atomic schematic circles.  ">
            <a:extLst>
              <a:ext uri="{FF2B5EF4-FFF2-40B4-BE49-F238E27FC236}">
                <a16:creationId xmlns:a16="http://schemas.microsoft.com/office/drawing/2014/main" id="{CD585EAC-2A98-422E-A138-E1906AF0CC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2438400"/>
            <a:ext cx="5416307" cy="2968758"/>
          </a:xfrm>
          <a:prstGeom prst="rect">
            <a:avLst/>
          </a:prstGeom>
        </p:spPr>
      </p:pic>
      <p:sp>
        <p:nvSpPr>
          <p:cNvPr id="11" name="TextBox 10">
            <a:extLst>
              <a:ext uri="{FF2B5EF4-FFF2-40B4-BE49-F238E27FC236}">
                <a16:creationId xmlns:a16="http://schemas.microsoft.com/office/drawing/2014/main" id="{B5C4B16F-76D7-4772-A284-D9DD71764D90}"/>
              </a:ext>
            </a:extLst>
          </p:cNvPr>
          <p:cNvSpPr txBox="1"/>
          <p:nvPr/>
        </p:nvSpPr>
        <p:spPr>
          <a:xfrm>
            <a:off x="1579789" y="5399391"/>
            <a:ext cx="3171128" cy="369332"/>
          </a:xfrm>
          <a:prstGeom prst="rect">
            <a:avLst/>
          </a:prstGeom>
          <a:noFill/>
        </p:spPr>
        <p:txBody>
          <a:bodyPr wrap="square" rtlCol="0">
            <a:spAutoFit/>
          </a:bodyPr>
          <a:lstStyle/>
          <a:p>
            <a:pPr algn="ctr"/>
            <a:r>
              <a:rPr lang="en-US" dirty="0"/>
              <a:t>Low solubility in primary phases</a:t>
            </a:r>
          </a:p>
        </p:txBody>
      </p:sp>
      <p:sp>
        <p:nvSpPr>
          <p:cNvPr id="13" name="TextBox 12">
            <a:extLst>
              <a:ext uri="{FF2B5EF4-FFF2-40B4-BE49-F238E27FC236}">
                <a16:creationId xmlns:a16="http://schemas.microsoft.com/office/drawing/2014/main" id="{8F50771B-F2B5-4485-BC8E-4865A17246F6}"/>
              </a:ext>
            </a:extLst>
          </p:cNvPr>
          <p:cNvSpPr txBox="1"/>
          <p:nvPr/>
        </p:nvSpPr>
        <p:spPr>
          <a:xfrm>
            <a:off x="7441082" y="5407158"/>
            <a:ext cx="3171128" cy="646331"/>
          </a:xfrm>
          <a:prstGeom prst="rect">
            <a:avLst/>
          </a:prstGeom>
          <a:noFill/>
        </p:spPr>
        <p:txBody>
          <a:bodyPr wrap="square" rtlCol="0">
            <a:spAutoFit/>
          </a:bodyPr>
          <a:lstStyle/>
          <a:p>
            <a:pPr algn="ctr"/>
            <a:r>
              <a:rPr lang="en-US" dirty="0"/>
              <a:t>High solubility in primary phases</a:t>
            </a:r>
          </a:p>
        </p:txBody>
      </p:sp>
    </p:spTree>
    <p:extLst>
      <p:ext uri="{BB962C8B-B14F-4D97-AF65-F5344CB8AC3E}">
        <p14:creationId xmlns:p14="http://schemas.microsoft.com/office/powerpoint/2010/main" val="30854152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2F1116D-11DF-4EE2-93B1-8726F8BDADF5}"/>
              </a:ext>
            </a:extLst>
          </p:cNvPr>
          <p:cNvSpPr>
            <a:spLocks noGrp="1"/>
          </p:cNvSpPr>
          <p:nvPr>
            <p:ph type="sldNum" sz="quarter" idx="11"/>
          </p:nvPr>
        </p:nvSpPr>
        <p:spPr/>
        <p:txBody>
          <a:bodyPr/>
          <a:lstStyle/>
          <a:p>
            <a:fld id="{F0D23093-2AB0-F74C-B865-1A12A15B650E}" type="slidenum">
              <a:rPr lang="en-US" smtClean="0"/>
              <a:pPr/>
              <a:t>15</a:t>
            </a:fld>
            <a:endParaRPr lang="en-US" dirty="0"/>
          </a:p>
        </p:txBody>
      </p:sp>
      <p:sp>
        <p:nvSpPr>
          <p:cNvPr id="3" name="Title 2">
            <a:extLst>
              <a:ext uri="{FF2B5EF4-FFF2-40B4-BE49-F238E27FC236}">
                <a16:creationId xmlns:a16="http://schemas.microsoft.com/office/drawing/2014/main" id="{52079CDC-0ED6-4A64-85D3-68AAD3DFCEFF}"/>
              </a:ext>
            </a:extLst>
          </p:cNvPr>
          <p:cNvSpPr>
            <a:spLocks noGrp="1"/>
          </p:cNvSpPr>
          <p:nvPr>
            <p:ph type="title"/>
          </p:nvPr>
        </p:nvSpPr>
        <p:spPr/>
        <p:txBody>
          <a:bodyPr/>
          <a:lstStyle/>
          <a:p>
            <a:r>
              <a:rPr lang="en-US" dirty="0"/>
              <a:t>Phase Transformations</a:t>
            </a:r>
          </a:p>
        </p:txBody>
      </p:sp>
      <p:sp>
        <p:nvSpPr>
          <p:cNvPr id="5" name="TextBox 4">
            <a:extLst>
              <a:ext uri="{FF2B5EF4-FFF2-40B4-BE49-F238E27FC236}">
                <a16:creationId xmlns:a16="http://schemas.microsoft.com/office/drawing/2014/main" id="{8DF8D6DA-CE09-4FDF-983F-4BE4FF965D27}"/>
              </a:ext>
            </a:extLst>
          </p:cNvPr>
          <p:cNvSpPr txBox="1"/>
          <p:nvPr/>
        </p:nvSpPr>
        <p:spPr>
          <a:xfrm>
            <a:off x="609600" y="972647"/>
            <a:ext cx="10972799" cy="408623"/>
          </a:xfrm>
          <a:prstGeom prst="round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dirty="0"/>
              <a:t>Definition: where one or more phase within a system change into new phase(s)</a:t>
            </a:r>
          </a:p>
        </p:txBody>
      </p:sp>
      <p:sp>
        <p:nvSpPr>
          <p:cNvPr id="7" name="TextBox 6">
            <a:extLst>
              <a:ext uri="{FF2B5EF4-FFF2-40B4-BE49-F238E27FC236}">
                <a16:creationId xmlns:a16="http://schemas.microsoft.com/office/drawing/2014/main" id="{4C346DF1-5658-4DD8-A8BD-071F0052F7AF}"/>
              </a:ext>
            </a:extLst>
          </p:cNvPr>
          <p:cNvSpPr txBox="1"/>
          <p:nvPr/>
        </p:nvSpPr>
        <p:spPr>
          <a:xfrm>
            <a:off x="609600" y="1976735"/>
            <a:ext cx="8803546" cy="923330"/>
          </a:xfrm>
          <a:prstGeom prst="rect">
            <a:avLst/>
          </a:prstGeom>
          <a:noFill/>
        </p:spPr>
        <p:txBody>
          <a:bodyPr wrap="square" rtlCol="0">
            <a:spAutoFit/>
          </a:bodyPr>
          <a:lstStyle/>
          <a:p>
            <a:r>
              <a:rPr lang="en-US" dirty="0"/>
              <a:t>Common phase transformation example: ice melting</a:t>
            </a:r>
          </a:p>
          <a:p>
            <a:endParaRPr lang="en-US" dirty="0"/>
          </a:p>
          <a:p>
            <a:r>
              <a:rPr lang="en-US" dirty="0"/>
              <a:t>                                                Phase transformation from solid to liquid</a:t>
            </a:r>
          </a:p>
        </p:txBody>
      </p:sp>
      <p:pic>
        <p:nvPicPr>
          <p:cNvPr id="9" name="Picture 8" descr="a schematic of an ice cube melting into a pool of water">
            <a:extLst>
              <a:ext uri="{FF2B5EF4-FFF2-40B4-BE49-F238E27FC236}">
                <a16:creationId xmlns:a16="http://schemas.microsoft.com/office/drawing/2014/main" id="{824F0328-1CFC-422C-99DA-41851659C1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30" y="1673451"/>
            <a:ext cx="2062231" cy="1529898"/>
          </a:xfrm>
          <a:prstGeom prst="rect">
            <a:avLst/>
          </a:prstGeom>
        </p:spPr>
      </p:pic>
      <p:sp>
        <p:nvSpPr>
          <p:cNvPr id="11" name="TextBox 10">
            <a:extLst>
              <a:ext uri="{FF2B5EF4-FFF2-40B4-BE49-F238E27FC236}">
                <a16:creationId xmlns:a16="http://schemas.microsoft.com/office/drawing/2014/main" id="{A71D07E0-D52D-441B-871B-5328FAC1DCCB}"/>
              </a:ext>
            </a:extLst>
          </p:cNvPr>
          <p:cNvSpPr txBox="1"/>
          <p:nvPr/>
        </p:nvSpPr>
        <p:spPr>
          <a:xfrm>
            <a:off x="604905" y="3298786"/>
            <a:ext cx="11031173" cy="369332"/>
          </a:xfrm>
          <a:prstGeom prst="rect">
            <a:avLst/>
          </a:prstGeom>
          <a:noFill/>
        </p:spPr>
        <p:txBody>
          <a:bodyPr wrap="square" rtlCol="0">
            <a:spAutoFit/>
          </a:bodyPr>
          <a:lstStyle/>
          <a:p>
            <a:pPr algn="ctr"/>
            <a:r>
              <a:rPr lang="en-US" dirty="0"/>
              <a:t>Ice melting and other single component system changes are considered </a:t>
            </a:r>
            <a:r>
              <a:rPr lang="en-US" i="1" dirty="0"/>
              <a:t>congruent</a:t>
            </a:r>
            <a:r>
              <a:rPr lang="en-US" dirty="0"/>
              <a:t> </a:t>
            </a:r>
            <a:r>
              <a:rPr lang="en-US" i="1" dirty="0"/>
              <a:t>transitions</a:t>
            </a:r>
          </a:p>
        </p:txBody>
      </p:sp>
      <p:pic>
        <p:nvPicPr>
          <p:cNvPr id="13" name="Picture 12" descr="a schematic of the congruent reaction within a phase diagram, highlighting the areas of single and two phase regions">
            <a:extLst>
              <a:ext uri="{FF2B5EF4-FFF2-40B4-BE49-F238E27FC236}">
                <a16:creationId xmlns:a16="http://schemas.microsoft.com/office/drawing/2014/main" id="{B0634670-B540-4B31-AF39-C600EBDB39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39200" y="4340348"/>
            <a:ext cx="1831852" cy="1831852"/>
          </a:xfrm>
          <a:prstGeom prst="rect">
            <a:avLst/>
          </a:prstGeom>
        </p:spPr>
      </p:pic>
      <p:cxnSp>
        <p:nvCxnSpPr>
          <p:cNvPr id="15" name="Straight Arrow Connector 14">
            <a:extLst>
              <a:ext uri="{FF2B5EF4-FFF2-40B4-BE49-F238E27FC236}">
                <a16:creationId xmlns:a16="http://schemas.microsoft.com/office/drawing/2014/main" id="{AE27B27E-CCF8-4720-BCCD-8C0CF89038A5}"/>
              </a:ext>
              <a:ext uri="{C183D7F6-B498-43B3-948B-1728B52AA6E4}">
                <adec:decorative xmlns:adec="http://schemas.microsoft.com/office/drawing/2017/decorative" val="1"/>
              </a:ext>
            </a:extLst>
          </p:cNvPr>
          <p:cNvCxnSpPr>
            <a:cxnSpLocks/>
          </p:cNvCxnSpPr>
          <p:nvPr/>
        </p:nvCxnSpPr>
        <p:spPr>
          <a:xfrm flipV="1">
            <a:off x="7086600" y="2438400"/>
            <a:ext cx="1676400" cy="290278"/>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FDD88819-2C0A-489F-AA41-7D377B927E27}"/>
                  </a:ext>
                </a:extLst>
              </p:cNvPr>
              <p:cNvSpPr txBox="1"/>
              <p:nvPr/>
            </p:nvSpPr>
            <p:spPr>
              <a:xfrm>
                <a:off x="5762316" y="4901549"/>
                <a:ext cx="667362" cy="276999"/>
              </a:xfrm>
              <a:prstGeom prst="rect">
                <a:avLst/>
              </a:prstGeom>
              <a:noFill/>
            </p:spPr>
            <p:txBody>
              <a:bodyPr wrap="none" lIns="0" tIns="0" rIns="0" bIns="0" rtlCol="0">
                <a:spAutoFit/>
              </a:bodyPr>
              <a:lstStyle/>
              <a:p>
                <a:pPr algn="ct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𝐿</m:t>
                      </m:r>
                      <m:r>
                        <a:rPr lang="en-US">
                          <a:latin typeface="Cambria Math" panose="02040503050406030204" pitchFamily="18" charset="0"/>
                          <a:ea typeface="Cambria Math" panose="02040503050406030204" pitchFamily="18" charset="0"/>
                        </a:rPr>
                        <m:t>↔</m:t>
                      </m:r>
                      <m:r>
                        <a:rPr lang="en-US" i="1">
                          <a:latin typeface="Cambria Math" panose="02040503050406030204" pitchFamily="18" charset="0"/>
                        </a:rPr>
                        <m:t>𝛼</m:t>
                      </m:r>
                    </m:oMath>
                  </m:oMathPara>
                </a14:m>
                <a:endParaRPr lang="en-US" dirty="0"/>
              </a:p>
            </p:txBody>
          </p:sp>
        </mc:Choice>
        <mc:Fallback xmlns="">
          <p:sp>
            <p:nvSpPr>
              <p:cNvPr id="18" name="TextBox 17">
                <a:extLst>
                  <a:ext uri="{FF2B5EF4-FFF2-40B4-BE49-F238E27FC236}">
                    <a16:creationId xmlns:a16="http://schemas.microsoft.com/office/drawing/2014/main" id="{FDD88819-2C0A-489F-AA41-7D377B927E27}"/>
                  </a:ext>
                </a:extLst>
              </p:cNvPr>
              <p:cNvSpPr txBox="1">
                <a:spLocks noRot="1" noChangeAspect="1" noMove="1" noResize="1" noEditPoints="1" noAdjustHandles="1" noChangeArrowheads="1" noChangeShapeType="1" noTextEdit="1"/>
              </p:cNvSpPr>
              <p:nvPr/>
            </p:nvSpPr>
            <p:spPr>
              <a:xfrm>
                <a:off x="5762316" y="4901549"/>
                <a:ext cx="667362" cy="276999"/>
              </a:xfrm>
              <a:prstGeom prst="rect">
                <a:avLst/>
              </a:prstGeom>
              <a:blipFill>
                <a:blip r:embed="rId5"/>
                <a:stretch>
                  <a:fillRect l="-10909" b="-8889"/>
                </a:stretch>
              </a:blipFill>
            </p:spPr>
            <p:txBody>
              <a:bodyPr/>
              <a:lstStyle/>
              <a:p>
                <a:r>
                  <a:rPr lang="en-US">
                    <a:noFill/>
                  </a:rPr>
                  <a:t> </a:t>
                </a:r>
              </a:p>
            </p:txBody>
          </p:sp>
        </mc:Fallback>
      </mc:AlternateContent>
      <p:sp>
        <p:nvSpPr>
          <p:cNvPr id="20" name="TextBox 19">
            <a:extLst>
              <a:ext uri="{FF2B5EF4-FFF2-40B4-BE49-F238E27FC236}">
                <a16:creationId xmlns:a16="http://schemas.microsoft.com/office/drawing/2014/main" id="{A70B79D2-ACD4-4057-B45E-555DD7D37717}"/>
              </a:ext>
            </a:extLst>
          </p:cNvPr>
          <p:cNvSpPr txBox="1"/>
          <p:nvPr/>
        </p:nvSpPr>
        <p:spPr>
          <a:xfrm>
            <a:off x="604905" y="4465612"/>
            <a:ext cx="3375932" cy="923330"/>
          </a:xfrm>
          <a:prstGeom prst="rect">
            <a:avLst/>
          </a:prstGeom>
          <a:noFill/>
        </p:spPr>
        <p:txBody>
          <a:bodyPr wrap="square" rtlCol="0">
            <a:spAutoFit/>
          </a:bodyPr>
          <a:lstStyle/>
          <a:p>
            <a:pPr algn="ctr"/>
            <a:r>
              <a:rPr lang="en-US" b="1" dirty="0"/>
              <a:t>Congruent transitions: </a:t>
            </a:r>
            <a:br>
              <a:rPr lang="en-US" b="1" dirty="0"/>
            </a:br>
            <a:r>
              <a:rPr lang="en-US" dirty="0"/>
              <a:t>a phase transformation with </a:t>
            </a:r>
            <a:br>
              <a:rPr lang="en-US" dirty="0"/>
            </a:br>
            <a:r>
              <a:rPr lang="en-US" i="1" dirty="0"/>
              <a:t>no compositional </a:t>
            </a:r>
            <a:r>
              <a:rPr lang="en-US" dirty="0"/>
              <a:t>change</a:t>
            </a:r>
          </a:p>
        </p:txBody>
      </p:sp>
      <p:sp>
        <p:nvSpPr>
          <p:cNvPr id="22" name="TextBox 21">
            <a:extLst>
              <a:ext uri="{FF2B5EF4-FFF2-40B4-BE49-F238E27FC236}">
                <a16:creationId xmlns:a16="http://schemas.microsoft.com/office/drawing/2014/main" id="{45756A12-A798-4C07-A2ED-9158075BED86}"/>
              </a:ext>
            </a:extLst>
          </p:cNvPr>
          <p:cNvSpPr txBox="1"/>
          <p:nvPr/>
        </p:nvSpPr>
        <p:spPr>
          <a:xfrm>
            <a:off x="8001000" y="4002300"/>
            <a:ext cx="3375932" cy="584775"/>
          </a:xfrm>
          <a:prstGeom prst="rect">
            <a:avLst/>
          </a:prstGeom>
          <a:noFill/>
        </p:spPr>
        <p:txBody>
          <a:bodyPr wrap="square" rtlCol="0">
            <a:spAutoFit/>
          </a:bodyPr>
          <a:lstStyle/>
          <a:p>
            <a:pPr algn="ctr"/>
            <a:r>
              <a:rPr lang="en-US" sz="1600" b="1" dirty="0"/>
              <a:t>Reaction visual within a </a:t>
            </a:r>
            <a:br>
              <a:rPr lang="en-US" sz="1600" b="1" dirty="0"/>
            </a:br>
            <a:r>
              <a:rPr lang="en-US" sz="1600" b="1" dirty="0"/>
              <a:t>phase diagram</a:t>
            </a:r>
          </a:p>
        </p:txBody>
      </p:sp>
      <p:sp>
        <p:nvSpPr>
          <p:cNvPr id="24" name="TextBox 23">
            <a:extLst>
              <a:ext uri="{FF2B5EF4-FFF2-40B4-BE49-F238E27FC236}">
                <a16:creationId xmlns:a16="http://schemas.microsoft.com/office/drawing/2014/main" id="{4B164FEA-4D91-43C4-8707-8234662D26DB}"/>
              </a:ext>
            </a:extLst>
          </p:cNvPr>
          <p:cNvSpPr txBox="1"/>
          <p:nvPr/>
        </p:nvSpPr>
        <p:spPr>
          <a:xfrm>
            <a:off x="4343400" y="4529319"/>
            <a:ext cx="3375932" cy="369332"/>
          </a:xfrm>
          <a:prstGeom prst="rect">
            <a:avLst/>
          </a:prstGeom>
          <a:noFill/>
        </p:spPr>
        <p:txBody>
          <a:bodyPr wrap="square" rtlCol="0">
            <a:spAutoFit/>
          </a:bodyPr>
          <a:lstStyle/>
          <a:p>
            <a:pPr algn="ctr"/>
            <a:r>
              <a:rPr lang="en-US" b="1" dirty="0"/>
              <a:t>Reaction:</a:t>
            </a:r>
            <a:endParaRPr lang="en-US" dirty="0"/>
          </a:p>
        </p:txBody>
      </p:sp>
      <p:sp>
        <p:nvSpPr>
          <p:cNvPr id="25" name="Rectangle: Rounded Corners 24">
            <a:extLst>
              <a:ext uri="{FF2B5EF4-FFF2-40B4-BE49-F238E27FC236}">
                <a16:creationId xmlns:a16="http://schemas.microsoft.com/office/drawing/2014/main" id="{4B7BB280-7E29-4B62-8347-E051C01D9DF7}"/>
              </a:ext>
              <a:ext uri="{C183D7F6-B498-43B3-948B-1728B52AA6E4}">
                <adec:decorative xmlns:adec="http://schemas.microsoft.com/office/drawing/2017/decorative" val="1"/>
              </a:ext>
            </a:extLst>
          </p:cNvPr>
          <p:cNvSpPr/>
          <p:nvPr/>
        </p:nvSpPr>
        <p:spPr>
          <a:xfrm>
            <a:off x="381000" y="3894819"/>
            <a:ext cx="11353800" cy="2064916"/>
          </a:xfrm>
          <a:prstGeom prst="roundRect">
            <a:avLst/>
          </a:prstGeom>
          <a:no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945470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8" grpId="0"/>
      <p:bldP spid="20" grpId="0"/>
      <p:bldP spid="22" grpId="0"/>
      <p:bldP spid="24" grpId="0"/>
      <p:bldP spid="2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1F34E1-006F-415A-8291-9BDE5CB99FFA}"/>
              </a:ext>
            </a:extLst>
          </p:cNvPr>
          <p:cNvSpPr>
            <a:spLocks noGrp="1"/>
          </p:cNvSpPr>
          <p:nvPr>
            <p:ph type="sldNum" sz="quarter" idx="11"/>
          </p:nvPr>
        </p:nvSpPr>
        <p:spPr/>
        <p:txBody>
          <a:bodyPr/>
          <a:lstStyle/>
          <a:p>
            <a:fld id="{F0D23093-2AB0-F74C-B865-1A12A15B650E}" type="slidenum">
              <a:rPr lang="en-US" smtClean="0"/>
              <a:pPr/>
              <a:t>16</a:t>
            </a:fld>
            <a:endParaRPr lang="en-US" dirty="0"/>
          </a:p>
        </p:txBody>
      </p:sp>
      <p:sp>
        <p:nvSpPr>
          <p:cNvPr id="3" name="Title 2">
            <a:extLst>
              <a:ext uri="{FF2B5EF4-FFF2-40B4-BE49-F238E27FC236}">
                <a16:creationId xmlns:a16="http://schemas.microsoft.com/office/drawing/2014/main" id="{115694DC-C463-4F99-A27E-09E31515AFEB}"/>
              </a:ext>
            </a:extLst>
          </p:cNvPr>
          <p:cNvSpPr>
            <a:spLocks noGrp="1"/>
          </p:cNvSpPr>
          <p:nvPr>
            <p:ph type="title"/>
          </p:nvPr>
        </p:nvSpPr>
        <p:spPr/>
        <p:txBody>
          <a:bodyPr/>
          <a:lstStyle/>
          <a:p>
            <a:r>
              <a:rPr lang="en-US" dirty="0"/>
              <a:t>Phase Transformations</a:t>
            </a:r>
          </a:p>
        </p:txBody>
      </p:sp>
      <p:pic>
        <p:nvPicPr>
          <p:cNvPr id="5" name="Picture 4" descr="a schematic of the eutectic reaction within a phase diagram, highlighting the areas of single and two phase regions">
            <a:extLst>
              <a:ext uri="{FF2B5EF4-FFF2-40B4-BE49-F238E27FC236}">
                <a16:creationId xmlns:a16="http://schemas.microsoft.com/office/drawing/2014/main" id="{CB51AFFD-33C6-49C6-A600-AC8C1BA887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1156" y="1228297"/>
            <a:ext cx="1831852" cy="1831852"/>
          </a:xfrm>
          <a:prstGeom prst="rect">
            <a:avLst/>
          </a:prstGeom>
        </p:spPr>
      </p:pic>
      <p:pic>
        <p:nvPicPr>
          <p:cNvPr id="7" name="Picture 6" descr="a schematic of the eutectoid reaction within a phase diagram, highlighting the areas of single and two phase regions">
            <a:extLst>
              <a:ext uri="{FF2B5EF4-FFF2-40B4-BE49-F238E27FC236}">
                <a16:creationId xmlns:a16="http://schemas.microsoft.com/office/drawing/2014/main" id="{F630345E-8BFE-4683-AB9B-64AC2F7A37D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61156" y="4045186"/>
            <a:ext cx="1831852" cy="1831852"/>
          </a:xfrm>
          <a:prstGeom prst="rect">
            <a:avLst/>
          </a:prstGeom>
        </p:spPr>
      </p:pic>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23BCF094-14E3-4538-90CB-27B5C5E6780D}"/>
                  </a:ext>
                </a:extLst>
              </p:cNvPr>
              <p:cNvSpPr txBox="1"/>
              <p:nvPr/>
            </p:nvSpPr>
            <p:spPr>
              <a:xfrm>
                <a:off x="5562802" y="1867224"/>
                <a:ext cx="1089529" cy="276999"/>
              </a:xfrm>
              <a:prstGeom prst="rect">
                <a:avLst/>
              </a:prstGeom>
              <a:noFill/>
            </p:spPr>
            <p:txBody>
              <a:bodyPr wrap="none" lIns="0" tIns="0" rIns="0" bIns="0" rtlCol="0">
                <a:spAutoFit/>
              </a:bodyPr>
              <a:lstStyle/>
              <a:p>
                <a:pPr algn="ct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𝐿</m:t>
                      </m:r>
                      <m:r>
                        <a:rPr lang="en-US">
                          <a:latin typeface="Cambria Math" panose="02040503050406030204" pitchFamily="18" charset="0"/>
                          <a:ea typeface="Cambria Math" panose="02040503050406030204" pitchFamily="18" charset="0"/>
                        </a:rPr>
                        <m:t>↔</m:t>
                      </m:r>
                      <m:r>
                        <a:rPr lang="en-US" i="1">
                          <a:latin typeface="Cambria Math" panose="02040503050406030204" pitchFamily="18" charset="0"/>
                        </a:rPr>
                        <m:t>𝛼</m:t>
                      </m:r>
                      <m:r>
                        <a:rPr lang="en-US" b="0" i="1" smtClean="0">
                          <a:latin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𝛽</m:t>
                      </m:r>
                    </m:oMath>
                  </m:oMathPara>
                </a14:m>
                <a:endParaRPr lang="en-US" dirty="0"/>
              </a:p>
            </p:txBody>
          </p:sp>
        </mc:Choice>
        <mc:Fallback xmlns="">
          <p:sp>
            <p:nvSpPr>
              <p:cNvPr id="11" name="TextBox 10">
                <a:extLst>
                  <a:ext uri="{FF2B5EF4-FFF2-40B4-BE49-F238E27FC236}">
                    <a16:creationId xmlns:a16="http://schemas.microsoft.com/office/drawing/2014/main" id="{23BCF094-14E3-4538-90CB-27B5C5E6780D}"/>
                  </a:ext>
                </a:extLst>
              </p:cNvPr>
              <p:cNvSpPr txBox="1">
                <a:spLocks noRot="1" noChangeAspect="1" noMove="1" noResize="1" noEditPoints="1" noAdjustHandles="1" noChangeArrowheads="1" noChangeShapeType="1" noTextEdit="1"/>
              </p:cNvSpPr>
              <p:nvPr/>
            </p:nvSpPr>
            <p:spPr>
              <a:xfrm>
                <a:off x="5562802" y="1867224"/>
                <a:ext cx="1089529" cy="276999"/>
              </a:xfrm>
              <a:prstGeom prst="rect">
                <a:avLst/>
              </a:prstGeom>
              <a:blipFill>
                <a:blip r:embed="rId5"/>
                <a:stretch>
                  <a:fillRect l="-7303" t="-2174" r="-4494" b="-32609"/>
                </a:stretch>
              </a:blipFill>
            </p:spPr>
            <p:txBody>
              <a:bodyPr/>
              <a:lstStyle/>
              <a:p>
                <a:r>
                  <a:rPr lang="en-US">
                    <a:noFill/>
                  </a:rPr>
                  <a:t> </a:t>
                </a:r>
              </a:p>
            </p:txBody>
          </p:sp>
        </mc:Fallback>
      </mc:AlternateContent>
      <p:sp>
        <p:nvSpPr>
          <p:cNvPr id="13" name="TextBox 12">
            <a:extLst>
              <a:ext uri="{FF2B5EF4-FFF2-40B4-BE49-F238E27FC236}">
                <a16:creationId xmlns:a16="http://schemas.microsoft.com/office/drawing/2014/main" id="{866E9D9D-BBD8-4C14-916D-F0D6ECF59419}"/>
              </a:ext>
            </a:extLst>
          </p:cNvPr>
          <p:cNvSpPr txBox="1"/>
          <p:nvPr/>
        </p:nvSpPr>
        <p:spPr>
          <a:xfrm>
            <a:off x="667801" y="1445241"/>
            <a:ext cx="3375932" cy="1477328"/>
          </a:xfrm>
          <a:prstGeom prst="rect">
            <a:avLst/>
          </a:prstGeom>
          <a:noFill/>
        </p:spPr>
        <p:txBody>
          <a:bodyPr wrap="square" rtlCol="0">
            <a:spAutoFit/>
          </a:bodyPr>
          <a:lstStyle/>
          <a:p>
            <a:pPr algn="ctr"/>
            <a:r>
              <a:rPr lang="en-US" b="1" dirty="0"/>
              <a:t>Eutectic transformation: </a:t>
            </a:r>
            <a:br>
              <a:rPr lang="en-US" b="1" dirty="0"/>
            </a:br>
            <a:r>
              <a:rPr lang="en-US" dirty="0"/>
              <a:t>the composition and temperature at which two liquidus lines meet. The liquid transforms to two intermixed solid phases</a:t>
            </a:r>
          </a:p>
        </p:txBody>
      </p:sp>
      <p:sp>
        <p:nvSpPr>
          <p:cNvPr id="15" name="TextBox 14">
            <a:extLst>
              <a:ext uri="{FF2B5EF4-FFF2-40B4-BE49-F238E27FC236}">
                <a16:creationId xmlns:a16="http://schemas.microsoft.com/office/drawing/2014/main" id="{60F20EC8-69F9-4124-B34C-AFCBBDBEC910}"/>
              </a:ext>
            </a:extLst>
          </p:cNvPr>
          <p:cNvSpPr txBox="1"/>
          <p:nvPr/>
        </p:nvSpPr>
        <p:spPr>
          <a:xfrm>
            <a:off x="8077200" y="869158"/>
            <a:ext cx="3375932" cy="584775"/>
          </a:xfrm>
          <a:prstGeom prst="rect">
            <a:avLst/>
          </a:prstGeom>
          <a:noFill/>
        </p:spPr>
        <p:txBody>
          <a:bodyPr wrap="square" rtlCol="0">
            <a:spAutoFit/>
          </a:bodyPr>
          <a:lstStyle/>
          <a:p>
            <a:pPr algn="ctr"/>
            <a:r>
              <a:rPr lang="en-US" sz="1600" b="1" dirty="0"/>
              <a:t>Reaction visual within a </a:t>
            </a:r>
            <a:br>
              <a:rPr lang="en-US" sz="1600" b="1" dirty="0"/>
            </a:br>
            <a:r>
              <a:rPr lang="en-US" sz="1600" b="1" dirty="0"/>
              <a:t>phase diagram</a:t>
            </a:r>
          </a:p>
        </p:txBody>
      </p:sp>
      <p:sp>
        <p:nvSpPr>
          <p:cNvPr id="17" name="TextBox 16">
            <a:extLst>
              <a:ext uri="{FF2B5EF4-FFF2-40B4-BE49-F238E27FC236}">
                <a16:creationId xmlns:a16="http://schemas.microsoft.com/office/drawing/2014/main" id="{518D2E72-55D5-4017-8445-990A76171161}"/>
              </a:ext>
            </a:extLst>
          </p:cNvPr>
          <p:cNvSpPr txBox="1"/>
          <p:nvPr/>
        </p:nvSpPr>
        <p:spPr>
          <a:xfrm>
            <a:off x="4419600" y="1494994"/>
            <a:ext cx="3375932" cy="369332"/>
          </a:xfrm>
          <a:prstGeom prst="rect">
            <a:avLst/>
          </a:prstGeom>
          <a:noFill/>
        </p:spPr>
        <p:txBody>
          <a:bodyPr wrap="square" rtlCol="0">
            <a:spAutoFit/>
          </a:bodyPr>
          <a:lstStyle/>
          <a:p>
            <a:pPr algn="ctr"/>
            <a:r>
              <a:rPr lang="en-US" b="1" dirty="0"/>
              <a:t>Reaction:</a:t>
            </a:r>
            <a:endParaRPr lang="en-US" dirty="0"/>
          </a:p>
        </p:txBody>
      </p:sp>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ACBA3449-7E2E-4931-81C6-3E100E4698F6}"/>
                  </a:ext>
                </a:extLst>
              </p:cNvPr>
              <p:cNvSpPr txBox="1"/>
              <p:nvPr/>
            </p:nvSpPr>
            <p:spPr>
              <a:xfrm>
                <a:off x="5630218" y="4715630"/>
                <a:ext cx="1089401" cy="276999"/>
              </a:xfrm>
              <a:prstGeom prst="rect">
                <a:avLst/>
              </a:prstGeom>
              <a:noFill/>
            </p:spPr>
            <p:txBody>
              <a:bodyPr wrap="none" lIns="0" tIns="0" rIns="0" bIns="0" rtlCol="0">
                <a:spAutoFit/>
              </a:bodyPr>
              <a:lstStyle/>
              <a:p>
                <a:pPr algn="ct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𝛼</m:t>
                      </m:r>
                      <m:r>
                        <a:rPr lang="en-US" i="1" smtClean="0">
                          <a:latin typeface="Cambria Math" panose="02040503050406030204" pitchFamily="18" charset="0"/>
                          <a:ea typeface="Cambria Math" panose="02040503050406030204" pitchFamily="18" charset="0"/>
                        </a:rPr>
                        <m:t>↔</m:t>
                      </m:r>
                      <m:r>
                        <a:rPr lang="en-US" i="1" smtClean="0">
                          <a:latin typeface="Cambria Math" panose="02040503050406030204" pitchFamily="18" charset="0"/>
                          <a:ea typeface="Cambria Math" panose="02040503050406030204" pitchFamily="18" charset="0"/>
                        </a:rPr>
                        <m:t>𝛽</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𝛾</m:t>
                      </m:r>
                    </m:oMath>
                  </m:oMathPara>
                </a14:m>
                <a:endParaRPr lang="en-US" dirty="0"/>
              </a:p>
            </p:txBody>
          </p:sp>
        </mc:Choice>
        <mc:Fallback xmlns="">
          <p:sp>
            <p:nvSpPr>
              <p:cNvPr id="31" name="TextBox 30">
                <a:extLst>
                  <a:ext uri="{FF2B5EF4-FFF2-40B4-BE49-F238E27FC236}">
                    <a16:creationId xmlns:a16="http://schemas.microsoft.com/office/drawing/2014/main" id="{ACBA3449-7E2E-4931-81C6-3E100E4698F6}"/>
                  </a:ext>
                </a:extLst>
              </p:cNvPr>
              <p:cNvSpPr txBox="1">
                <a:spLocks noRot="1" noChangeAspect="1" noMove="1" noResize="1" noEditPoints="1" noAdjustHandles="1" noChangeArrowheads="1" noChangeShapeType="1" noTextEdit="1"/>
              </p:cNvSpPr>
              <p:nvPr/>
            </p:nvSpPr>
            <p:spPr>
              <a:xfrm>
                <a:off x="5630218" y="4715630"/>
                <a:ext cx="1089401" cy="276999"/>
              </a:xfrm>
              <a:prstGeom prst="rect">
                <a:avLst/>
              </a:prstGeom>
              <a:blipFill>
                <a:blip r:embed="rId6"/>
                <a:stretch>
                  <a:fillRect l="-5618" t="-4444" r="-2247" b="-35556"/>
                </a:stretch>
              </a:blipFill>
            </p:spPr>
            <p:txBody>
              <a:bodyPr/>
              <a:lstStyle/>
              <a:p>
                <a:r>
                  <a:rPr lang="en-US">
                    <a:noFill/>
                  </a:rPr>
                  <a:t> </a:t>
                </a:r>
              </a:p>
            </p:txBody>
          </p:sp>
        </mc:Fallback>
      </mc:AlternateContent>
      <p:sp>
        <p:nvSpPr>
          <p:cNvPr id="33" name="TextBox 32">
            <a:extLst>
              <a:ext uri="{FF2B5EF4-FFF2-40B4-BE49-F238E27FC236}">
                <a16:creationId xmlns:a16="http://schemas.microsoft.com/office/drawing/2014/main" id="{433DFB04-97F3-4DF3-AC6B-BEF5546BEA23}"/>
              </a:ext>
            </a:extLst>
          </p:cNvPr>
          <p:cNvSpPr txBox="1"/>
          <p:nvPr/>
        </p:nvSpPr>
        <p:spPr>
          <a:xfrm>
            <a:off x="667801" y="4212430"/>
            <a:ext cx="3375932" cy="1200329"/>
          </a:xfrm>
          <a:prstGeom prst="rect">
            <a:avLst/>
          </a:prstGeom>
          <a:noFill/>
        </p:spPr>
        <p:txBody>
          <a:bodyPr wrap="square" rtlCol="0">
            <a:spAutoFit/>
          </a:bodyPr>
          <a:lstStyle/>
          <a:p>
            <a:pPr algn="ctr"/>
            <a:r>
              <a:rPr lang="en-US" b="1" dirty="0"/>
              <a:t>Eutectoid transformation: </a:t>
            </a:r>
            <a:br>
              <a:rPr lang="en-US" b="1" dirty="0"/>
            </a:br>
            <a:r>
              <a:rPr lang="en-US" dirty="0"/>
              <a:t>one solid phase transforming isothermally and reversibly into two intermixed solid phases</a:t>
            </a:r>
          </a:p>
        </p:txBody>
      </p:sp>
      <p:sp>
        <p:nvSpPr>
          <p:cNvPr id="35" name="TextBox 34">
            <a:extLst>
              <a:ext uri="{FF2B5EF4-FFF2-40B4-BE49-F238E27FC236}">
                <a16:creationId xmlns:a16="http://schemas.microsoft.com/office/drawing/2014/main" id="{3AACDCF5-9D4E-4DA9-B309-6590122B5A52}"/>
              </a:ext>
            </a:extLst>
          </p:cNvPr>
          <p:cNvSpPr txBox="1"/>
          <p:nvPr/>
        </p:nvSpPr>
        <p:spPr>
          <a:xfrm>
            <a:off x="8077200" y="3708503"/>
            <a:ext cx="3375932" cy="584775"/>
          </a:xfrm>
          <a:prstGeom prst="rect">
            <a:avLst/>
          </a:prstGeom>
          <a:noFill/>
        </p:spPr>
        <p:txBody>
          <a:bodyPr wrap="square" rtlCol="0">
            <a:spAutoFit/>
          </a:bodyPr>
          <a:lstStyle/>
          <a:p>
            <a:pPr algn="ctr"/>
            <a:r>
              <a:rPr lang="en-US" sz="1600" b="1" dirty="0"/>
              <a:t>Reaction visual within a </a:t>
            </a:r>
            <a:br>
              <a:rPr lang="en-US" sz="1600" b="1" dirty="0"/>
            </a:br>
            <a:r>
              <a:rPr lang="en-US" sz="1600" b="1" dirty="0"/>
              <a:t>phase diagram</a:t>
            </a:r>
          </a:p>
        </p:txBody>
      </p:sp>
      <p:sp>
        <p:nvSpPr>
          <p:cNvPr id="37" name="TextBox 36">
            <a:extLst>
              <a:ext uri="{FF2B5EF4-FFF2-40B4-BE49-F238E27FC236}">
                <a16:creationId xmlns:a16="http://schemas.microsoft.com/office/drawing/2014/main" id="{A5DCFA50-320E-45D8-81C6-24F54509920A}"/>
              </a:ext>
            </a:extLst>
          </p:cNvPr>
          <p:cNvSpPr txBox="1"/>
          <p:nvPr/>
        </p:nvSpPr>
        <p:spPr>
          <a:xfrm>
            <a:off x="4422321" y="4343400"/>
            <a:ext cx="3375932" cy="369332"/>
          </a:xfrm>
          <a:prstGeom prst="rect">
            <a:avLst/>
          </a:prstGeom>
          <a:noFill/>
        </p:spPr>
        <p:txBody>
          <a:bodyPr wrap="square" rtlCol="0">
            <a:spAutoFit/>
          </a:bodyPr>
          <a:lstStyle/>
          <a:p>
            <a:pPr algn="ctr"/>
            <a:r>
              <a:rPr lang="en-US" b="1" dirty="0"/>
              <a:t>Reaction:</a:t>
            </a:r>
            <a:endParaRPr lang="en-US" dirty="0"/>
          </a:p>
        </p:txBody>
      </p:sp>
      <p:sp>
        <p:nvSpPr>
          <p:cNvPr id="41" name="Rectangle: Rounded Corners 40">
            <a:extLst>
              <a:ext uri="{FF2B5EF4-FFF2-40B4-BE49-F238E27FC236}">
                <a16:creationId xmlns:a16="http://schemas.microsoft.com/office/drawing/2014/main" id="{0ECC30F0-D071-4FC8-94B2-1E3E1C24917E}"/>
              </a:ext>
              <a:ext uri="{C183D7F6-B498-43B3-948B-1728B52AA6E4}">
                <adec:decorative xmlns:adec="http://schemas.microsoft.com/office/drawing/2017/decorative" val="1"/>
              </a:ext>
            </a:extLst>
          </p:cNvPr>
          <p:cNvSpPr/>
          <p:nvPr/>
        </p:nvSpPr>
        <p:spPr>
          <a:xfrm>
            <a:off x="381000" y="3505200"/>
            <a:ext cx="11353800" cy="2454535"/>
          </a:xfrm>
          <a:prstGeom prst="roundRect">
            <a:avLst/>
          </a:prstGeom>
          <a:no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43" name="Rectangle: Rounded Corners 42">
            <a:extLst>
              <a:ext uri="{FF2B5EF4-FFF2-40B4-BE49-F238E27FC236}">
                <a16:creationId xmlns:a16="http://schemas.microsoft.com/office/drawing/2014/main" id="{8AF9AF8B-ACC1-44D5-9A9B-0A5CD2068133}"/>
              </a:ext>
              <a:ext uri="{C183D7F6-B498-43B3-948B-1728B52AA6E4}">
                <adec:decorative xmlns:adec="http://schemas.microsoft.com/office/drawing/2017/decorative" val="1"/>
              </a:ext>
            </a:extLst>
          </p:cNvPr>
          <p:cNvSpPr/>
          <p:nvPr/>
        </p:nvSpPr>
        <p:spPr>
          <a:xfrm>
            <a:off x="381000" y="857898"/>
            <a:ext cx="11353800" cy="2421754"/>
          </a:xfrm>
          <a:prstGeom prst="roundRect">
            <a:avLst/>
          </a:prstGeom>
          <a:no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151527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P spid="35" grpId="0"/>
      <p:bldP spid="37" grpId="0"/>
      <p:bldP spid="4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1F34E1-006F-415A-8291-9BDE5CB99FFA}"/>
              </a:ext>
            </a:extLst>
          </p:cNvPr>
          <p:cNvSpPr>
            <a:spLocks noGrp="1"/>
          </p:cNvSpPr>
          <p:nvPr>
            <p:ph type="sldNum" sz="quarter" idx="11"/>
          </p:nvPr>
        </p:nvSpPr>
        <p:spPr/>
        <p:txBody>
          <a:bodyPr/>
          <a:lstStyle/>
          <a:p>
            <a:fld id="{F0D23093-2AB0-F74C-B865-1A12A15B650E}" type="slidenum">
              <a:rPr lang="en-US" smtClean="0"/>
              <a:pPr/>
              <a:t>17</a:t>
            </a:fld>
            <a:endParaRPr lang="en-US" dirty="0"/>
          </a:p>
        </p:txBody>
      </p:sp>
      <p:sp>
        <p:nvSpPr>
          <p:cNvPr id="3" name="Title 2">
            <a:extLst>
              <a:ext uri="{FF2B5EF4-FFF2-40B4-BE49-F238E27FC236}">
                <a16:creationId xmlns:a16="http://schemas.microsoft.com/office/drawing/2014/main" id="{115694DC-C463-4F99-A27E-09E31515AFEB}"/>
              </a:ext>
            </a:extLst>
          </p:cNvPr>
          <p:cNvSpPr>
            <a:spLocks noGrp="1"/>
          </p:cNvSpPr>
          <p:nvPr>
            <p:ph type="title"/>
          </p:nvPr>
        </p:nvSpPr>
        <p:spPr/>
        <p:txBody>
          <a:bodyPr/>
          <a:lstStyle/>
          <a:p>
            <a:r>
              <a:rPr lang="en-US" dirty="0"/>
              <a:t>Phase Transformations</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23BCF094-14E3-4538-90CB-27B5C5E6780D}"/>
                  </a:ext>
                </a:extLst>
              </p:cNvPr>
              <p:cNvSpPr txBox="1"/>
              <p:nvPr/>
            </p:nvSpPr>
            <p:spPr>
              <a:xfrm>
                <a:off x="5543053" y="1867224"/>
                <a:ext cx="1129027" cy="276999"/>
              </a:xfrm>
              <a:prstGeom prst="rect">
                <a:avLst/>
              </a:prstGeom>
              <a:noFill/>
            </p:spPr>
            <p:txBody>
              <a:bodyPr wrap="none" lIns="0" tIns="0" rIns="0" bIns="0" rtlCol="0">
                <a:spAutoFit/>
              </a:bodyPr>
              <a:lstStyle/>
              <a:p>
                <a:pPr algn="ct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𝐿</m:t>
                      </m:r>
                      <m:r>
                        <a:rPr lang="en-US" b="0" i="0" smtClean="0">
                          <a:latin typeface="Cambria Math" panose="02040503050406030204" pitchFamily="18" charset="0"/>
                        </a:rPr>
                        <m:t>+ </m:t>
                      </m:r>
                      <m:r>
                        <m:rPr>
                          <m:sty m:val="p"/>
                        </m:rPr>
                        <a:rPr lang="el-GR" b="0" i="1" smtClean="0">
                          <a:latin typeface="Cambria Math" panose="02040503050406030204" pitchFamily="18" charset="0"/>
                          <a:ea typeface="Cambria Math" panose="02040503050406030204" pitchFamily="18" charset="0"/>
                        </a:rPr>
                        <m:t>α</m:t>
                      </m:r>
                      <m:r>
                        <a:rPr lang="en-US">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𝛽</m:t>
                      </m:r>
                    </m:oMath>
                  </m:oMathPara>
                </a14:m>
                <a:endParaRPr lang="en-US" dirty="0"/>
              </a:p>
            </p:txBody>
          </p:sp>
        </mc:Choice>
        <mc:Fallback xmlns="">
          <p:sp>
            <p:nvSpPr>
              <p:cNvPr id="11" name="TextBox 10">
                <a:extLst>
                  <a:ext uri="{FF2B5EF4-FFF2-40B4-BE49-F238E27FC236}">
                    <a16:creationId xmlns:a16="http://schemas.microsoft.com/office/drawing/2014/main" id="{23BCF094-14E3-4538-90CB-27B5C5E6780D}"/>
                  </a:ext>
                </a:extLst>
              </p:cNvPr>
              <p:cNvSpPr txBox="1">
                <a:spLocks noRot="1" noChangeAspect="1" noMove="1" noResize="1" noEditPoints="1" noAdjustHandles="1" noChangeArrowheads="1" noChangeShapeType="1" noTextEdit="1"/>
              </p:cNvSpPr>
              <p:nvPr/>
            </p:nvSpPr>
            <p:spPr>
              <a:xfrm>
                <a:off x="5543053" y="1867224"/>
                <a:ext cx="1129027" cy="276999"/>
              </a:xfrm>
              <a:prstGeom prst="rect">
                <a:avLst/>
              </a:prstGeom>
              <a:blipFill>
                <a:blip r:embed="rId3"/>
                <a:stretch>
                  <a:fillRect l="-6452" t="-2174" r="-3763" b="-32609"/>
                </a:stretch>
              </a:blipFill>
            </p:spPr>
            <p:txBody>
              <a:bodyPr/>
              <a:lstStyle/>
              <a:p>
                <a:r>
                  <a:rPr lang="en-US">
                    <a:noFill/>
                  </a:rPr>
                  <a:t> </a:t>
                </a:r>
              </a:p>
            </p:txBody>
          </p:sp>
        </mc:Fallback>
      </mc:AlternateContent>
      <p:sp>
        <p:nvSpPr>
          <p:cNvPr id="13" name="TextBox 12">
            <a:extLst>
              <a:ext uri="{FF2B5EF4-FFF2-40B4-BE49-F238E27FC236}">
                <a16:creationId xmlns:a16="http://schemas.microsoft.com/office/drawing/2014/main" id="{866E9D9D-BBD8-4C14-916D-F0D6ECF59419}"/>
              </a:ext>
            </a:extLst>
          </p:cNvPr>
          <p:cNvSpPr txBox="1"/>
          <p:nvPr/>
        </p:nvSpPr>
        <p:spPr>
          <a:xfrm>
            <a:off x="667801" y="1445241"/>
            <a:ext cx="3375932" cy="1200329"/>
          </a:xfrm>
          <a:prstGeom prst="rect">
            <a:avLst/>
          </a:prstGeom>
          <a:noFill/>
        </p:spPr>
        <p:txBody>
          <a:bodyPr wrap="square" rtlCol="0">
            <a:spAutoFit/>
          </a:bodyPr>
          <a:lstStyle/>
          <a:p>
            <a:pPr algn="ctr"/>
            <a:r>
              <a:rPr lang="en-US" b="1" dirty="0"/>
              <a:t>Peritectic transformation: </a:t>
            </a:r>
            <a:br>
              <a:rPr lang="en-US" b="1" dirty="0"/>
            </a:br>
            <a:r>
              <a:rPr lang="en-US" dirty="0"/>
              <a:t>reaction where a solid and a liquid transform into a solid phase with a different composition</a:t>
            </a:r>
          </a:p>
        </p:txBody>
      </p:sp>
      <p:sp>
        <p:nvSpPr>
          <p:cNvPr id="15" name="TextBox 14">
            <a:extLst>
              <a:ext uri="{FF2B5EF4-FFF2-40B4-BE49-F238E27FC236}">
                <a16:creationId xmlns:a16="http://schemas.microsoft.com/office/drawing/2014/main" id="{60F20EC8-69F9-4124-B34C-AFCBBDBEC910}"/>
              </a:ext>
            </a:extLst>
          </p:cNvPr>
          <p:cNvSpPr txBox="1"/>
          <p:nvPr/>
        </p:nvSpPr>
        <p:spPr>
          <a:xfrm>
            <a:off x="8077200" y="869158"/>
            <a:ext cx="3375932" cy="584775"/>
          </a:xfrm>
          <a:prstGeom prst="rect">
            <a:avLst/>
          </a:prstGeom>
          <a:noFill/>
        </p:spPr>
        <p:txBody>
          <a:bodyPr wrap="square" rtlCol="0">
            <a:spAutoFit/>
          </a:bodyPr>
          <a:lstStyle/>
          <a:p>
            <a:pPr algn="ctr"/>
            <a:r>
              <a:rPr lang="en-US" sz="1600" b="1" dirty="0"/>
              <a:t>Reaction visual within a </a:t>
            </a:r>
            <a:br>
              <a:rPr lang="en-US" sz="1600" b="1" dirty="0"/>
            </a:br>
            <a:r>
              <a:rPr lang="en-US" sz="1600" b="1" dirty="0"/>
              <a:t>phase diagram</a:t>
            </a:r>
          </a:p>
        </p:txBody>
      </p:sp>
      <p:sp>
        <p:nvSpPr>
          <p:cNvPr id="17" name="TextBox 16">
            <a:extLst>
              <a:ext uri="{FF2B5EF4-FFF2-40B4-BE49-F238E27FC236}">
                <a16:creationId xmlns:a16="http://schemas.microsoft.com/office/drawing/2014/main" id="{518D2E72-55D5-4017-8445-990A76171161}"/>
              </a:ext>
            </a:extLst>
          </p:cNvPr>
          <p:cNvSpPr txBox="1"/>
          <p:nvPr/>
        </p:nvSpPr>
        <p:spPr>
          <a:xfrm>
            <a:off x="4419600" y="1494994"/>
            <a:ext cx="3375932" cy="369332"/>
          </a:xfrm>
          <a:prstGeom prst="rect">
            <a:avLst/>
          </a:prstGeom>
          <a:noFill/>
        </p:spPr>
        <p:txBody>
          <a:bodyPr wrap="square" rtlCol="0">
            <a:spAutoFit/>
          </a:bodyPr>
          <a:lstStyle/>
          <a:p>
            <a:pPr algn="ctr"/>
            <a:r>
              <a:rPr lang="en-US" b="1" dirty="0"/>
              <a:t>Reaction:</a:t>
            </a:r>
            <a:endParaRPr lang="en-US" dirty="0"/>
          </a:p>
        </p:txBody>
      </p:sp>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ACBA3449-7E2E-4931-81C6-3E100E4698F6}"/>
                  </a:ext>
                </a:extLst>
              </p:cNvPr>
              <p:cNvSpPr txBox="1"/>
              <p:nvPr/>
            </p:nvSpPr>
            <p:spPr>
              <a:xfrm>
                <a:off x="5630218" y="4715630"/>
                <a:ext cx="1089401" cy="276999"/>
              </a:xfrm>
              <a:prstGeom prst="rect">
                <a:avLst/>
              </a:prstGeom>
              <a:noFill/>
            </p:spPr>
            <p:txBody>
              <a:bodyPr wrap="none" lIns="0" tIns="0" rIns="0" bIns="0" rtlCol="0">
                <a:spAutoFit/>
              </a:bodyPr>
              <a:lstStyle/>
              <a:p>
                <a:pPr algn="ct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𝛼</m:t>
                      </m:r>
                      <m:r>
                        <a:rPr lang="en-US" b="0" i="1" smtClean="0">
                          <a:latin typeface="Cambria Math" panose="02040503050406030204" pitchFamily="18" charset="0"/>
                        </a:rPr>
                        <m:t>+</m:t>
                      </m:r>
                      <m:r>
                        <a:rPr lang="en-US" i="1">
                          <a:latin typeface="Cambria Math" panose="02040503050406030204" pitchFamily="18" charset="0"/>
                          <a:ea typeface="Cambria Math" panose="02040503050406030204" pitchFamily="18" charset="0"/>
                        </a:rPr>
                        <m:t>𝛽</m:t>
                      </m:r>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𝛾</m:t>
                      </m:r>
                    </m:oMath>
                  </m:oMathPara>
                </a14:m>
                <a:endParaRPr lang="en-US" dirty="0"/>
              </a:p>
            </p:txBody>
          </p:sp>
        </mc:Choice>
        <mc:Fallback xmlns="">
          <p:sp>
            <p:nvSpPr>
              <p:cNvPr id="31" name="TextBox 30">
                <a:extLst>
                  <a:ext uri="{FF2B5EF4-FFF2-40B4-BE49-F238E27FC236}">
                    <a16:creationId xmlns:a16="http://schemas.microsoft.com/office/drawing/2014/main" id="{ACBA3449-7E2E-4931-81C6-3E100E4698F6}"/>
                  </a:ext>
                </a:extLst>
              </p:cNvPr>
              <p:cNvSpPr txBox="1">
                <a:spLocks noRot="1" noChangeAspect="1" noMove="1" noResize="1" noEditPoints="1" noAdjustHandles="1" noChangeArrowheads="1" noChangeShapeType="1" noTextEdit="1"/>
              </p:cNvSpPr>
              <p:nvPr/>
            </p:nvSpPr>
            <p:spPr>
              <a:xfrm>
                <a:off x="5630218" y="4715630"/>
                <a:ext cx="1089401" cy="276999"/>
              </a:xfrm>
              <a:prstGeom prst="rect">
                <a:avLst/>
              </a:prstGeom>
              <a:blipFill>
                <a:blip r:embed="rId4"/>
                <a:stretch>
                  <a:fillRect l="-5618" t="-4444" r="-2247" b="-35556"/>
                </a:stretch>
              </a:blipFill>
            </p:spPr>
            <p:txBody>
              <a:bodyPr/>
              <a:lstStyle/>
              <a:p>
                <a:r>
                  <a:rPr lang="en-US">
                    <a:noFill/>
                  </a:rPr>
                  <a:t> </a:t>
                </a:r>
              </a:p>
            </p:txBody>
          </p:sp>
        </mc:Fallback>
      </mc:AlternateContent>
      <p:sp>
        <p:nvSpPr>
          <p:cNvPr id="33" name="TextBox 32">
            <a:extLst>
              <a:ext uri="{FF2B5EF4-FFF2-40B4-BE49-F238E27FC236}">
                <a16:creationId xmlns:a16="http://schemas.microsoft.com/office/drawing/2014/main" id="{433DFB04-97F3-4DF3-AC6B-BEF5546BEA23}"/>
              </a:ext>
            </a:extLst>
          </p:cNvPr>
          <p:cNvSpPr txBox="1"/>
          <p:nvPr/>
        </p:nvSpPr>
        <p:spPr>
          <a:xfrm>
            <a:off x="667801" y="4212430"/>
            <a:ext cx="3447000" cy="1200329"/>
          </a:xfrm>
          <a:prstGeom prst="rect">
            <a:avLst/>
          </a:prstGeom>
          <a:noFill/>
        </p:spPr>
        <p:txBody>
          <a:bodyPr wrap="square" rtlCol="0">
            <a:spAutoFit/>
          </a:bodyPr>
          <a:lstStyle/>
          <a:p>
            <a:pPr algn="ctr"/>
            <a:r>
              <a:rPr lang="en-US" b="1" dirty="0"/>
              <a:t>Peritectoid transformation: </a:t>
            </a:r>
            <a:br>
              <a:rPr lang="en-US" b="1" dirty="0"/>
            </a:br>
            <a:r>
              <a:rPr lang="en-US" dirty="0"/>
              <a:t>reaction where two solid phases transform reversibly into a solid phase with a different composition</a:t>
            </a:r>
          </a:p>
        </p:txBody>
      </p:sp>
      <p:sp>
        <p:nvSpPr>
          <p:cNvPr id="35" name="TextBox 34">
            <a:extLst>
              <a:ext uri="{FF2B5EF4-FFF2-40B4-BE49-F238E27FC236}">
                <a16:creationId xmlns:a16="http://schemas.microsoft.com/office/drawing/2014/main" id="{3AACDCF5-9D4E-4DA9-B309-6590122B5A52}"/>
              </a:ext>
            </a:extLst>
          </p:cNvPr>
          <p:cNvSpPr txBox="1"/>
          <p:nvPr/>
        </p:nvSpPr>
        <p:spPr>
          <a:xfrm>
            <a:off x="8077200" y="3708503"/>
            <a:ext cx="3375932" cy="584775"/>
          </a:xfrm>
          <a:prstGeom prst="rect">
            <a:avLst/>
          </a:prstGeom>
          <a:noFill/>
        </p:spPr>
        <p:txBody>
          <a:bodyPr wrap="square" rtlCol="0">
            <a:spAutoFit/>
          </a:bodyPr>
          <a:lstStyle/>
          <a:p>
            <a:pPr algn="ctr"/>
            <a:r>
              <a:rPr lang="en-US" sz="1600" b="1" dirty="0"/>
              <a:t>Reaction visual within a </a:t>
            </a:r>
            <a:br>
              <a:rPr lang="en-US" sz="1600" b="1" dirty="0"/>
            </a:br>
            <a:r>
              <a:rPr lang="en-US" sz="1600" b="1" dirty="0"/>
              <a:t>phase diagram</a:t>
            </a:r>
          </a:p>
        </p:txBody>
      </p:sp>
      <p:sp>
        <p:nvSpPr>
          <p:cNvPr id="37" name="TextBox 36">
            <a:extLst>
              <a:ext uri="{FF2B5EF4-FFF2-40B4-BE49-F238E27FC236}">
                <a16:creationId xmlns:a16="http://schemas.microsoft.com/office/drawing/2014/main" id="{A5DCFA50-320E-45D8-81C6-24F54509920A}"/>
              </a:ext>
            </a:extLst>
          </p:cNvPr>
          <p:cNvSpPr txBox="1"/>
          <p:nvPr/>
        </p:nvSpPr>
        <p:spPr>
          <a:xfrm>
            <a:off x="4422321" y="4343400"/>
            <a:ext cx="3375932" cy="369332"/>
          </a:xfrm>
          <a:prstGeom prst="rect">
            <a:avLst/>
          </a:prstGeom>
          <a:noFill/>
        </p:spPr>
        <p:txBody>
          <a:bodyPr wrap="square" rtlCol="0">
            <a:spAutoFit/>
          </a:bodyPr>
          <a:lstStyle/>
          <a:p>
            <a:pPr algn="ctr"/>
            <a:r>
              <a:rPr lang="en-US" b="1" dirty="0"/>
              <a:t>Reaction:</a:t>
            </a:r>
            <a:endParaRPr lang="en-US" dirty="0"/>
          </a:p>
        </p:txBody>
      </p:sp>
      <p:sp>
        <p:nvSpPr>
          <p:cNvPr id="41" name="Rectangle: Rounded Corners 40">
            <a:extLst>
              <a:ext uri="{FF2B5EF4-FFF2-40B4-BE49-F238E27FC236}">
                <a16:creationId xmlns:a16="http://schemas.microsoft.com/office/drawing/2014/main" id="{0ECC30F0-D071-4FC8-94B2-1E3E1C24917E}"/>
              </a:ext>
              <a:ext uri="{C183D7F6-B498-43B3-948B-1728B52AA6E4}">
                <adec:decorative xmlns:adec="http://schemas.microsoft.com/office/drawing/2017/decorative" val="1"/>
              </a:ext>
            </a:extLst>
          </p:cNvPr>
          <p:cNvSpPr/>
          <p:nvPr/>
        </p:nvSpPr>
        <p:spPr>
          <a:xfrm>
            <a:off x="381000" y="3505200"/>
            <a:ext cx="11353800" cy="2454535"/>
          </a:xfrm>
          <a:prstGeom prst="roundRect">
            <a:avLst/>
          </a:prstGeom>
          <a:no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43" name="Rectangle: Rounded Corners 42">
            <a:extLst>
              <a:ext uri="{FF2B5EF4-FFF2-40B4-BE49-F238E27FC236}">
                <a16:creationId xmlns:a16="http://schemas.microsoft.com/office/drawing/2014/main" id="{8AF9AF8B-ACC1-44D5-9A9B-0A5CD2068133}"/>
              </a:ext>
              <a:ext uri="{C183D7F6-B498-43B3-948B-1728B52AA6E4}">
                <adec:decorative xmlns:adec="http://schemas.microsoft.com/office/drawing/2017/decorative" val="1"/>
              </a:ext>
            </a:extLst>
          </p:cNvPr>
          <p:cNvSpPr/>
          <p:nvPr/>
        </p:nvSpPr>
        <p:spPr>
          <a:xfrm>
            <a:off x="381000" y="857898"/>
            <a:ext cx="11353800" cy="2421754"/>
          </a:xfrm>
          <a:prstGeom prst="roundRect">
            <a:avLst/>
          </a:prstGeom>
          <a:no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pic>
        <p:nvPicPr>
          <p:cNvPr id="6" name="Picture 5" descr="a schematic of the peritectic reaction within a phase diagram, highlighting the areas of single and two phase regions">
            <a:extLst>
              <a:ext uri="{FF2B5EF4-FFF2-40B4-BE49-F238E27FC236}">
                <a16:creationId xmlns:a16="http://schemas.microsoft.com/office/drawing/2014/main" id="{6917ED6B-B18D-4D3D-B81D-889A9757D3E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49240" y="1258066"/>
            <a:ext cx="1831852" cy="1831852"/>
          </a:xfrm>
          <a:prstGeom prst="rect">
            <a:avLst/>
          </a:prstGeom>
        </p:spPr>
      </p:pic>
      <p:pic>
        <p:nvPicPr>
          <p:cNvPr id="9" name="Picture 8" descr="a schematic of the peritectoid reaction within a phase diagram, highlighting the areas of single and two phase regions">
            <a:extLst>
              <a:ext uri="{FF2B5EF4-FFF2-40B4-BE49-F238E27FC236}">
                <a16:creationId xmlns:a16="http://schemas.microsoft.com/office/drawing/2014/main" id="{3EC66CC1-D547-4974-AC31-0E4187AEF7A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91600" y="4136047"/>
            <a:ext cx="1831852" cy="1831852"/>
          </a:xfrm>
          <a:prstGeom prst="rect">
            <a:avLst/>
          </a:prstGeom>
        </p:spPr>
      </p:pic>
    </p:spTree>
    <p:extLst>
      <p:ext uri="{BB962C8B-B14F-4D97-AF65-F5344CB8AC3E}">
        <p14:creationId xmlns:p14="http://schemas.microsoft.com/office/powerpoint/2010/main" val="34005292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1F34E1-006F-415A-8291-9BDE5CB99FFA}"/>
              </a:ext>
            </a:extLst>
          </p:cNvPr>
          <p:cNvSpPr>
            <a:spLocks noGrp="1"/>
          </p:cNvSpPr>
          <p:nvPr>
            <p:ph type="sldNum" sz="quarter" idx="11"/>
          </p:nvPr>
        </p:nvSpPr>
        <p:spPr/>
        <p:txBody>
          <a:bodyPr/>
          <a:lstStyle/>
          <a:p>
            <a:fld id="{F0D23093-2AB0-F74C-B865-1A12A15B650E}" type="slidenum">
              <a:rPr lang="en-US" smtClean="0"/>
              <a:pPr/>
              <a:t>18</a:t>
            </a:fld>
            <a:endParaRPr lang="en-US" dirty="0"/>
          </a:p>
        </p:txBody>
      </p:sp>
      <p:sp>
        <p:nvSpPr>
          <p:cNvPr id="3" name="Title 2">
            <a:extLst>
              <a:ext uri="{FF2B5EF4-FFF2-40B4-BE49-F238E27FC236}">
                <a16:creationId xmlns:a16="http://schemas.microsoft.com/office/drawing/2014/main" id="{115694DC-C463-4F99-A27E-09E31515AFEB}"/>
              </a:ext>
            </a:extLst>
          </p:cNvPr>
          <p:cNvSpPr>
            <a:spLocks noGrp="1"/>
          </p:cNvSpPr>
          <p:nvPr>
            <p:ph type="title"/>
          </p:nvPr>
        </p:nvSpPr>
        <p:spPr/>
        <p:txBody>
          <a:bodyPr/>
          <a:lstStyle/>
          <a:p>
            <a:r>
              <a:rPr lang="en-US" dirty="0"/>
              <a:t>Phase Transformations</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23BCF094-14E3-4538-90CB-27B5C5E6780D}"/>
                  </a:ext>
                </a:extLst>
              </p:cNvPr>
              <p:cNvSpPr txBox="1"/>
              <p:nvPr/>
            </p:nvSpPr>
            <p:spPr>
              <a:xfrm>
                <a:off x="5472009" y="1867224"/>
                <a:ext cx="1271117" cy="276999"/>
              </a:xfrm>
              <a:prstGeom prst="rect">
                <a:avLst/>
              </a:prstGeom>
              <a:noFill/>
            </p:spPr>
            <p:txBody>
              <a:bodyPr wrap="none" lIns="0" tIns="0" rIns="0" bIns="0" rtlCol="0">
                <a:spAutoFit/>
              </a:bodyPr>
              <a:lstStyle/>
              <a:p>
                <a:pPr algn="ct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𝐿</m:t>
                          </m:r>
                        </m:e>
                        <m:sub>
                          <m:r>
                            <a:rPr lang="en-US" b="0" i="1" smtClean="0">
                              <a:latin typeface="Cambria Math" panose="02040503050406030204" pitchFamily="18" charset="0"/>
                              <a:ea typeface="Cambria Math" panose="02040503050406030204" pitchFamily="18" charset="0"/>
                            </a:rPr>
                            <m:t>1</m:t>
                          </m:r>
                        </m:sub>
                      </m:sSub>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𝐿</m:t>
                          </m:r>
                        </m:e>
                        <m:sub>
                          <m:r>
                            <a:rPr lang="en-US" b="0" i="1" smtClean="0">
                              <a:latin typeface="Cambria Math" panose="02040503050406030204" pitchFamily="18" charset="0"/>
                              <a:ea typeface="Cambria Math" panose="02040503050406030204" pitchFamily="18" charset="0"/>
                            </a:rPr>
                            <m:t>2</m:t>
                          </m:r>
                        </m:sub>
                      </m:sSub>
                      <m:r>
                        <a:rPr lang="en-US" b="0" i="1" smtClean="0">
                          <a:latin typeface="Cambria Math" panose="02040503050406030204" pitchFamily="18" charset="0"/>
                          <a:ea typeface="Cambria Math" panose="02040503050406030204" pitchFamily="18" charset="0"/>
                        </a:rPr>
                        <m:t>+</m:t>
                      </m:r>
                      <m:r>
                        <a:rPr lang="en-US" i="1">
                          <a:latin typeface="Cambria Math" panose="02040503050406030204" pitchFamily="18" charset="0"/>
                        </a:rPr>
                        <m:t>𝛼</m:t>
                      </m:r>
                    </m:oMath>
                  </m:oMathPara>
                </a14:m>
                <a:endParaRPr lang="en-US" dirty="0"/>
              </a:p>
            </p:txBody>
          </p:sp>
        </mc:Choice>
        <mc:Fallback xmlns="">
          <p:sp>
            <p:nvSpPr>
              <p:cNvPr id="11" name="TextBox 10">
                <a:extLst>
                  <a:ext uri="{FF2B5EF4-FFF2-40B4-BE49-F238E27FC236}">
                    <a16:creationId xmlns:a16="http://schemas.microsoft.com/office/drawing/2014/main" id="{23BCF094-14E3-4538-90CB-27B5C5E6780D}"/>
                  </a:ext>
                </a:extLst>
              </p:cNvPr>
              <p:cNvSpPr txBox="1">
                <a:spLocks noRot="1" noChangeAspect="1" noMove="1" noResize="1" noEditPoints="1" noAdjustHandles="1" noChangeArrowheads="1" noChangeShapeType="1" noTextEdit="1"/>
              </p:cNvSpPr>
              <p:nvPr/>
            </p:nvSpPr>
            <p:spPr>
              <a:xfrm>
                <a:off x="5472009" y="1867224"/>
                <a:ext cx="1271117" cy="276999"/>
              </a:xfrm>
              <a:prstGeom prst="rect">
                <a:avLst/>
              </a:prstGeom>
              <a:blipFill>
                <a:blip r:embed="rId3"/>
                <a:stretch>
                  <a:fillRect l="-6250" b="-15217"/>
                </a:stretch>
              </a:blipFill>
            </p:spPr>
            <p:txBody>
              <a:bodyPr/>
              <a:lstStyle/>
              <a:p>
                <a:r>
                  <a:rPr lang="en-US">
                    <a:noFill/>
                  </a:rPr>
                  <a:t> </a:t>
                </a:r>
              </a:p>
            </p:txBody>
          </p:sp>
        </mc:Fallback>
      </mc:AlternateContent>
      <p:sp>
        <p:nvSpPr>
          <p:cNvPr id="13" name="TextBox 12">
            <a:extLst>
              <a:ext uri="{FF2B5EF4-FFF2-40B4-BE49-F238E27FC236}">
                <a16:creationId xmlns:a16="http://schemas.microsoft.com/office/drawing/2014/main" id="{866E9D9D-BBD8-4C14-916D-F0D6ECF59419}"/>
              </a:ext>
            </a:extLst>
          </p:cNvPr>
          <p:cNvSpPr txBox="1"/>
          <p:nvPr/>
        </p:nvSpPr>
        <p:spPr>
          <a:xfrm>
            <a:off x="667801" y="1445241"/>
            <a:ext cx="3375932" cy="1200329"/>
          </a:xfrm>
          <a:prstGeom prst="rect">
            <a:avLst/>
          </a:prstGeom>
          <a:noFill/>
        </p:spPr>
        <p:txBody>
          <a:bodyPr wrap="square" rtlCol="0">
            <a:spAutoFit/>
          </a:bodyPr>
          <a:lstStyle/>
          <a:p>
            <a:pPr algn="ctr"/>
            <a:r>
              <a:rPr lang="en-US" b="1" dirty="0"/>
              <a:t>Monotectic transformation: </a:t>
            </a:r>
            <a:br>
              <a:rPr lang="en-US" b="1" dirty="0"/>
            </a:br>
            <a:r>
              <a:rPr lang="en-US" dirty="0"/>
              <a:t>a liquid phase transforming to a solid phase and a liquid phase of a different composition</a:t>
            </a:r>
          </a:p>
        </p:txBody>
      </p:sp>
      <p:sp>
        <p:nvSpPr>
          <p:cNvPr id="15" name="TextBox 14">
            <a:extLst>
              <a:ext uri="{FF2B5EF4-FFF2-40B4-BE49-F238E27FC236}">
                <a16:creationId xmlns:a16="http://schemas.microsoft.com/office/drawing/2014/main" id="{60F20EC8-69F9-4124-B34C-AFCBBDBEC910}"/>
              </a:ext>
            </a:extLst>
          </p:cNvPr>
          <p:cNvSpPr txBox="1"/>
          <p:nvPr/>
        </p:nvSpPr>
        <p:spPr>
          <a:xfrm>
            <a:off x="8077200" y="869158"/>
            <a:ext cx="3375932" cy="584775"/>
          </a:xfrm>
          <a:prstGeom prst="rect">
            <a:avLst/>
          </a:prstGeom>
          <a:noFill/>
        </p:spPr>
        <p:txBody>
          <a:bodyPr wrap="square" rtlCol="0">
            <a:spAutoFit/>
          </a:bodyPr>
          <a:lstStyle/>
          <a:p>
            <a:pPr algn="ctr"/>
            <a:r>
              <a:rPr lang="en-US" sz="1600" b="1" dirty="0"/>
              <a:t>Reaction visual within a </a:t>
            </a:r>
            <a:br>
              <a:rPr lang="en-US" sz="1600" b="1" dirty="0"/>
            </a:br>
            <a:r>
              <a:rPr lang="en-US" sz="1600" b="1" dirty="0"/>
              <a:t>phase diagram</a:t>
            </a:r>
          </a:p>
        </p:txBody>
      </p:sp>
      <p:sp>
        <p:nvSpPr>
          <p:cNvPr id="17" name="TextBox 16">
            <a:extLst>
              <a:ext uri="{FF2B5EF4-FFF2-40B4-BE49-F238E27FC236}">
                <a16:creationId xmlns:a16="http://schemas.microsoft.com/office/drawing/2014/main" id="{518D2E72-55D5-4017-8445-990A76171161}"/>
              </a:ext>
            </a:extLst>
          </p:cNvPr>
          <p:cNvSpPr txBox="1"/>
          <p:nvPr/>
        </p:nvSpPr>
        <p:spPr>
          <a:xfrm>
            <a:off x="4419600" y="1494994"/>
            <a:ext cx="3375932" cy="369332"/>
          </a:xfrm>
          <a:prstGeom prst="rect">
            <a:avLst/>
          </a:prstGeom>
          <a:noFill/>
        </p:spPr>
        <p:txBody>
          <a:bodyPr wrap="square" rtlCol="0">
            <a:spAutoFit/>
          </a:bodyPr>
          <a:lstStyle/>
          <a:p>
            <a:pPr algn="ctr"/>
            <a:r>
              <a:rPr lang="en-US" b="1" dirty="0"/>
              <a:t>Reaction:</a:t>
            </a:r>
            <a:endParaRPr lang="en-US" dirty="0"/>
          </a:p>
        </p:txBody>
      </p:sp>
      <p:sp>
        <p:nvSpPr>
          <p:cNvPr id="43" name="Rectangle: Rounded Corners 42">
            <a:extLst>
              <a:ext uri="{FF2B5EF4-FFF2-40B4-BE49-F238E27FC236}">
                <a16:creationId xmlns:a16="http://schemas.microsoft.com/office/drawing/2014/main" id="{8AF9AF8B-ACC1-44D5-9A9B-0A5CD2068133}"/>
              </a:ext>
              <a:ext uri="{C183D7F6-B498-43B3-948B-1728B52AA6E4}">
                <adec:decorative xmlns:adec="http://schemas.microsoft.com/office/drawing/2017/decorative" val="1"/>
              </a:ext>
            </a:extLst>
          </p:cNvPr>
          <p:cNvSpPr/>
          <p:nvPr/>
        </p:nvSpPr>
        <p:spPr>
          <a:xfrm>
            <a:off x="381000" y="857898"/>
            <a:ext cx="11353800" cy="2421754"/>
          </a:xfrm>
          <a:prstGeom prst="roundRect">
            <a:avLst/>
          </a:prstGeom>
          <a:no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pic>
        <p:nvPicPr>
          <p:cNvPr id="9" name="Picture 8" descr="a schematic of the monotectic reaction within a phase diagram, highlighting the areas of single and two phase regions">
            <a:extLst>
              <a:ext uri="{FF2B5EF4-FFF2-40B4-BE49-F238E27FC236}">
                <a16:creationId xmlns:a16="http://schemas.microsoft.com/office/drawing/2014/main" id="{A0F2CF28-C9E1-4A58-8E65-B320586D39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91600" y="1371600"/>
            <a:ext cx="1831852" cy="1831852"/>
          </a:xfrm>
          <a:prstGeom prst="rect">
            <a:avLst/>
          </a:prstGeom>
        </p:spPr>
      </p:pic>
    </p:spTree>
    <p:extLst>
      <p:ext uri="{BB962C8B-B14F-4D97-AF65-F5344CB8AC3E}">
        <p14:creationId xmlns:p14="http://schemas.microsoft.com/office/powerpoint/2010/main" val="27060799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a generic binary eutectic phase diagram with the single phase regions colored in. Liquid is dark blue, alpha is yellow, and beta is light blue">
            <a:extLst>
              <a:ext uri="{FF2B5EF4-FFF2-40B4-BE49-F238E27FC236}">
                <a16:creationId xmlns:a16="http://schemas.microsoft.com/office/drawing/2014/main" id="{2AB5C244-E15A-4491-84F4-A0E779F9E3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77000" y="1938206"/>
            <a:ext cx="3889256" cy="2974854"/>
          </a:xfrm>
          <a:prstGeom prst="rect">
            <a:avLst/>
          </a:prstGeom>
        </p:spPr>
      </p:pic>
      <p:pic>
        <p:nvPicPr>
          <p:cNvPr id="12" name="Picture 11" descr="a generic binary eutectic phase diagram">
            <a:extLst>
              <a:ext uri="{FF2B5EF4-FFF2-40B4-BE49-F238E27FC236}">
                <a16:creationId xmlns:a16="http://schemas.microsoft.com/office/drawing/2014/main" id="{FE29177A-D0EA-42B4-9090-63460095DD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7000" y="1938206"/>
            <a:ext cx="3889256" cy="2974854"/>
          </a:xfrm>
          <a:prstGeom prst="rect">
            <a:avLst/>
          </a:prstGeom>
        </p:spPr>
      </p:pic>
      <p:pic>
        <p:nvPicPr>
          <p:cNvPr id="26" name="Picture 25" descr="a generic binary eutectic phase diagram with the two phase regions colored in. alpha plus liquid is dark blue with yellow spots, liquid plus beta is dark blue with light blue spots, and the eutectic is green representing the layered light blue and yellow eutectic microstructure">
            <a:extLst>
              <a:ext uri="{FF2B5EF4-FFF2-40B4-BE49-F238E27FC236}">
                <a16:creationId xmlns:a16="http://schemas.microsoft.com/office/drawing/2014/main" id="{8F4BF09D-513B-46EC-AEB0-F5BACDC2F1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7000" y="1938206"/>
            <a:ext cx="3889256" cy="2974854"/>
          </a:xfrm>
          <a:prstGeom prst="rect">
            <a:avLst/>
          </a:prstGeom>
        </p:spPr>
      </p:pic>
      <p:sp>
        <p:nvSpPr>
          <p:cNvPr id="2" name="Slide Number Placeholder 1">
            <a:extLst>
              <a:ext uri="{FF2B5EF4-FFF2-40B4-BE49-F238E27FC236}">
                <a16:creationId xmlns:a16="http://schemas.microsoft.com/office/drawing/2014/main" id="{EFD019D0-7155-49A3-A076-DB8733FB6368}"/>
              </a:ext>
            </a:extLst>
          </p:cNvPr>
          <p:cNvSpPr>
            <a:spLocks noGrp="1"/>
          </p:cNvSpPr>
          <p:nvPr>
            <p:ph type="sldNum" sz="quarter" idx="11"/>
          </p:nvPr>
        </p:nvSpPr>
        <p:spPr/>
        <p:txBody>
          <a:bodyPr/>
          <a:lstStyle/>
          <a:p>
            <a:fld id="{F0D23093-2AB0-F74C-B865-1A12A15B650E}" type="slidenum">
              <a:rPr lang="en-US" smtClean="0"/>
              <a:pPr/>
              <a:t>19</a:t>
            </a:fld>
            <a:endParaRPr lang="en-US" dirty="0"/>
          </a:p>
        </p:txBody>
      </p:sp>
      <p:sp>
        <p:nvSpPr>
          <p:cNvPr id="3" name="Title 2">
            <a:extLst>
              <a:ext uri="{FF2B5EF4-FFF2-40B4-BE49-F238E27FC236}">
                <a16:creationId xmlns:a16="http://schemas.microsoft.com/office/drawing/2014/main" id="{4F23AD07-0BE8-4849-B9CC-BA40C0A09426}"/>
              </a:ext>
            </a:extLst>
          </p:cNvPr>
          <p:cNvSpPr>
            <a:spLocks noGrp="1"/>
          </p:cNvSpPr>
          <p:nvPr>
            <p:ph type="title"/>
          </p:nvPr>
        </p:nvSpPr>
        <p:spPr/>
        <p:txBody>
          <a:bodyPr/>
          <a:lstStyle/>
          <a:p>
            <a:r>
              <a:rPr lang="en-US" dirty="0"/>
              <a:t>Phase Fractions within Systems</a:t>
            </a:r>
          </a:p>
        </p:txBody>
      </p:sp>
      <p:sp>
        <p:nvSpPr>
          <p:cNvPr id="4" name="Content Placeholder 2">
            <a:extLst>
              <a:ext uri="{FF2B5EF4-FFF2-40B4-BE49-F238E27FC236}">
                <a16:creationId xmlns:a16="http://schemas.microsoft.com/office/drawing/2014/main" id="{E8AAB9E1-EE2A-44DD-AEEE-FB265C5CB672}"/>
              </a:ext>
            </a:extLst>
          </p:cNvPr>
          <p:cNvSpPr txBox="1">
            <a:spLocks/>
          </p:cNvSpPr>
          <p:nvPr/>
        </p:nvSpPr>
        <p:spPr>
          <a:xfrm>
            <a:off x="914400" y="1462874"/>
            <a:ext cx="4271963" cy="3535362"/>
          </a:xfrm>
          <a:prstGeom prst="rect">
            <a:avLst/>
          </a:prstGeom>
        </p:spPr>
        <p:txBody>
          <a:bodyPr vert="horz" lIns="91440" tIns="45720" rIns="91440" bIns="45720" rtlCol="0" anchor="ct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Understanding what phases will be found at specific composition and temperature is incredibly important for alloy development</a:t>
            </a:r>
          </a:p>
        </p:txBody>
      </p:sp>
      <p:sp>
        <p:nvSpPr>
          <p:cNvPr id="16" name="TextBox 15">
            <a:extLst>
              <a:ext uri="{FF2B5EF4-FFF2-40B4-BE49-F238E27FC236}">
                <a16:creationId xmlns:a16="http://schemas.microsoft.com/office/drawing/2014/main" id="{350BAD6D-DF4D-4F39-8B86-69BD1042428A}"/>
              </a:ext>
            </a:extLst>
          </p:cNvPr>
          <p:cNvSpPr txBox="1"/>
          <p:nvPr/>
        </p:nvSpPr>
        <p:spPr>
          <a:xfrm>
            <a:off x="6781800" y="741051"/>
            <a:ext cx="3657600" cy="715089"/>
          </a:xfrm>
          <a:prstGeom prst="round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0" indent="0">
              <a:buFont typeface="Arial" panose="020B0604020202020204" pitchFamily="34" charset="0"/>
              <a:buNone/>
            </a:pPr>
            <a:r>
              <a:rPr lang="en-US" dirty="0"/>
              <a:t>In a single-phase regions, identifying phase fractions is simple</a:t>
            </a:r>
          </a:p>
        </p:txBody>
      </p:sp>
      <p:sp>
        <p:nvSpPr>
          <p:cNvPr id="18" name="TextBox 17">
            <a:extLst>
              <a:ext uri="{FF2B5EF4-FFF2-40B4-BE49-F238E27FC236}">
                <a16:creationId xmlns:a16="http://schemas.microsoft.com/office/drawing/2014/main" id="{9370B4DD-7D90-4C2E-8043-6CF9B1187588}"/>
              </a:ext>
            </a:extLst>
          </p:cNvPr>
          <p:cNvSpPr txBox="1"/>
          <p:nvPr/>
        </p:nvSpPr>
        <p:spPr>
          <a:xfrm>
            <a:off x="6324600" y="5181600"/>
            <a:ext cx="4648200" cy="715089"/>
          </a:xfrm>
          <a:prstGeom prst="round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0" indent="0">
              <a:buFont typeface="Arial" panose="020B0604020202020204" pitchFamily="34" charset="0"/>
              <a:buNone/>
            </a:pPr>
            <a:r>
              <a:rPr lang="en-US" dirty="0"/>
              <a:t>In two-phase regions, the Lever Rule is needed to calculate the phase fractions</a:t>
            </a:r>
          </a:p>
        </p:txBody>
      </p:sp>
      <p:cxnSp>
        <p:nvCxnSpPr>
          <p:cNvPr id="20" name="Straight Arrow Connector 19">
            <a:extLst>
              <a:ext uri="{FF2B5EF4-FFF2-40B4-BE49-F238E27FC236}">
                <a16:creationId xmlns:a16="http://schemas.microsoft.com/office/drawing/2014/main" id="{08E2580B-B069-4C08-B036-4799F070F85D}"/>
              </a:ext>
              <a:ext uri="{C183D7F6-B498-43B3-948B-1728B52AA6E4}">
                <adec:decorative xmlns:adec="http://schemas.microsoft.com/office/drawing/2017/decorative" val="1"/>
              </a:ext>
            </a:extLst>
          </p:cNvPr>
          <p:cNvCxnSpPr/>
          <p:nvPr/>
        </p:nvCxnSpPr>
        <p:spPr>
          <a:xfrm>
            <a:off x="8001000" y="1462874"/>
            <a:ext cx="152400" cy="975526"/>
          </a:xfrm>
          <a:prstGeom prst="straightConnector1">
            <a:avLst/>
          </a:prstGeom>
          <a:ln w="28575">
            <a:tailEnd type="triangle"/>
          </a:ln>
        </p:spPr>
        <p:style>
          <a:lnRef idx="1">
            <a:schemeClr val="accent3"/>
          </a:lnRef>
          <a:fillRef idx="0">
            <a:schemeClr val="accent3"/>
          </a:fillRef>
          <a:effectRef idx="0">
            <a:schemeClr val="accent3"/>
          </a:effectRef>
          <a:fontRef idx="minor">
            <a:schemeClr val="tx1"/>
          </a:fontRef>
        </p:style>
      </p:cxnSp>
      <p:cxnSp>
        <p:nvCxnSpPr>
          <p:cNvPr id="22" name="Straight Arrow Connector 21">
            <a:extLst>
              <a:ext uri="{FF2B5EF4-FFF2-40B4-BE49-F238E27FC236}">
                <a16:creationId xmlns:a16="http://schemas.microsoft.com/office/drawing/2014/main" id="{9CAE46D8-3F63-4EC3-80B5-311A4BB50E3E}"/>
              </a:ext>
              <a:ext uri="{C183D7F6-B498-43B3-948B-1728B52AA6E4}">
                <adec:decorative xmlns:adec="http://schemas.microsoft.com/office/drawing/2017/decorative" val="1"/>
              </a:ext>
            </a:extLst>
          </p:cNvPr>
          <p:cNvCxnSpPr/>
          <p:nvPr/>
        </p:nvCxnSpPr>
        <p:spPr>
          <a:xfrm flipV="1">
            <a:off x="6858000" y="3352800"/>
            <a:ext cx="762000" cy="182880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90966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2"/>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24"/>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EDA9DCA-F2FB-4D3B-9940-5D6D577F3D7C}"/>
              </a:ext>
            </a:extLst>
          </p:cNvPr>
          <p:cNvSpPr>
            <a:spLocks noGrp="1"/>
          </p:cNvSpPr>
          <p:nvPr>
            <p:ph type="sldNum" sz="quarter" idx="11"/>
          </p:nvPr>
        </p:nvSpPr>
        <p:spPr/>
        <p:txBody>
          <a:bodyPr/>
          <a:lstStyle/>
          <a:p>
            <a:fld id="{F0D23093-2AB0-F74C-B865-1A12A15B650E}" type="slidenum">
              <a:rPr lang="en-US" smtClean="0">
                <a:latin typeface="+mn-lt"/>
              </a:rPr>
              <a:pPr/>
              <a:t>2</a:t>
            </a:fld>
            <a:endParaRPr lang="en-US" dirty="0">
              <a:latin typeface="+mn-lt"/>
            </a:endParaRPr>
          </a:p>
        </p:txBody>
      </p:sp>
      <p:sp>
        <p:nvSpPr>
          <p:cNvPr id="3" name="Title 2">
            <a:extLst>
              <a:ext uri="{FF2B5EF4-FFF2-40B4-BE49-F238E27FC236}">
                <a16:creationId xmlns:a16="http://schemas.microsoft.com/office/drawing/2014/main" id="{F1194F8B-4ADC-4491-803D-17042386BDB2}"/>
              </a:ext>
            </a:extLst>
          </p:cNvPr>
          <p:cNvSpPr>
            <a:spLocks noGrp="1"/>
          </p:cNvSpPr>
          <p:nvPr>
            <p:ph type="title"/>
          </p:nvPr>
        </p:nvSpPr>
        <p:spPr/>
        <p:txBody>
          <a:bodyPr/>
          <a:lstStyle/>
          <a:p>
            <a:r>
              <a:rPr lang="en-US" dirty="0">
                <a:latin typeface="+mn-lt"/>
              </a:rPr>
              <a:t>Learning Objectives</a:t>
            </a:r>
          </a:p>
        </p:txBody>
      </p:sp>
      <p:graphicFrame>
        <p:nvGraphicFramePr>
          <p:cNvPr id="5" name="Table 4">
            <a:extLst>
              <a:ext uri="{FF2B5EF4-FFF2-40B4-BE49-F238E27FC236}">
                <a16:creationId xmlns:a16="http://schemas.microsoft.com/office/drawing/2014/main" id="{81F1995C-277A-4D92-B142-C47B50B7FCF6}"/>
              </a:ext>
            </a:extLst>
          </p:cNvPr>
          <p:cNvGraphicFramePr>
            <a:graphicFrameLocks noGrp="1"/>
          </p:cNvGraphicFramePr>
          <p:nvPr>
            <p:extLst>
              <p:ext uri="{D42A27DB-BD31-4B8C-83A1-F6EECF244321}">
                <p14:modId xmlns:p14="http://schemas.microsoft.com/office/powerpoint/2010/main" val="3978447263"/>
              </p:ext>
            </p:extLst>
          </p:nvPr>
        </p:nvGraphicFramePr>
        <p:xfrm>
          <a:off x="957093" y="1219555"/>
          <a:ext cx="10276514" cy="1972096"/>
        </p:xfrm>
        <a:graphic>
          <a:graphicData uri="http://schemas.openxmlformats.org/drawingml/2006/table">
            <a:tbl>
              <a:tblPr firstRow="1" bandRow="1">
                <a:tableStyleId>{2D5ABB26-0587-4C30-8999-92F81FD0307C}</a:tableStyleId>
              </a:tblPr>
              <a:tblGrid>
                <a:gridCol w="2770196">
                  <a:extLst>
                    <a:ext uri="{9D8B030D-6E8A-4147-A177-3AD203B41FA5}">
                      <a16:colId xmlns:a16="http://schemas.microsoft.com/office/drawing/2014/main" val="20000"/>
                    </a:ext>
                  </a:extLst>
                </a:gridCol>
                <a:gridCol w="7506318">
                  <a:extLst>
                    <a:ext uri="{9D8B030D-6E8A-4147-A177-3AD203B41FA5}">
                      <a16:colId xmlns:a16="http://schemas.microsoft.com/office/drawing/2014/main" val="20001"/>
                    </a:ext>
                  </a:extLst>
                </a:gridCol>
              </a:tblGrid>
              <a:tr h="536406">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tx1"/>
                          </a:solidFill>
                        </a:rPr>
                        <a:t>Intended Learning Outcomes</a:t>
                      </a: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B71B"/>
                    </a:solidFill>
                  </a:tcPr>
                </a:tc>
                <a:tc hMerge="1">
                  <a:txBody>
                    <a:bodyPr/>
                    <a:lstStyle/>
                    <a:p>
                      <a:endParaRPr lang="en-GB"/>
                    </a:p>
                  </a:txBody>
                  <a:tcPr/>
                </a:tc>
                <a:extLst>
                  <a:ext uri="{0D108BD9-81ED-4DB2-BD59-A6C34878D82A}">
                    <a16:rowId xmlns:a16="http://schemas.microsoft.com/office/drawing/2014/main" val="10000"/>
                  </a:ext>
                </a:extLst>
              </a:tr>
              <a:tr h="471989">
                <a:tc>
                  <a:txBody>
                    <a:bodyPr/>
                    <a:lstStyle/>
                    <a:p>
                      <a:pPr algn="l"/>
                      <a:r>
                        <a:rPr lang="en-GB" sz="1200" b="1" dirty="0">
                          <a:solidFill>
                            <a:schemeClr val="tx1"/>
                          </a:solidFill>
                        </a:rPr>
                        <a:t>Knowledge and Understanding</a:t>
                      </a:r>
                      <a:endParaRPr lang="en-GB" sz="1200" b="1" i="1" dirty="0">
                        <a:solidFill>
                          <a:schemeClr val="tx1"/>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dk1"/>
                          </a:solidFill>
                          <a:latin typeface="+mn-lt"/>
                        </a:rPr>
                        <a:t>Identifying key aspects and categories of phase diagrams</a:t>
                      </a:r>
                      <a:endParaRPr lang="en-US" sz="1200" dirty="0">
                        <a:latin typeface="+mn-lt"/>
                      </a:endParaRP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98375">
                <a:tc>
                  <a:txBody>
                    <a:bodyPr/>
                    <a:lstStyle/>
                    <a:p>
                      <a:pPr algn="l"/>
                      <a:r>
                        <a:rPr lang="en-GB" sz="1200" b="1" dirty="0">
                          <a:solidFill>
                            <a:schemeClr val="tx1"/>
                          </a:solidFill>
                        </a:rPr>
                        <a:t>Skills and Abilities</a:t>
                      </a:r>
                      <a:endParaRPr lang="en-GB" sz="1200" b="1" i="1" dirty="0">
                        <a:solidFill>
                          <a:schemeClr val="tx1"/>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dk1"/>
                          </a:solidFill>
                          <a:latin typeface="+mn-lt"/>
                        </a:rPr>
                        <a:t>Calculating alloy phase fractions using the Lever Rule</a:t>
                      </a:r>
                      <a:endParaRPr lang="en-US" sz="1200" dirty="0">
                        <a:latin typeface="+mn-lt"/>
                      </a:endParaRP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65326">
                <a:tc>
                  <a:txBody>
                    <a:bodyPr/>
                    <a:lstStyle/>
                    <a:p>
                      <a:pPr algn="l"/>
                      <a:r>
                        <a:rPr lang="en-GB" sz="1200" b="1">
                          <a:solidFill>
                            <a:schemeClr val="tx1"/>
                          </a:solidFill>
                        </a:rPr>
                        <a:t>Values and Attitudes</a:t>
                      </a:r>
                      <a:endParaRPr lang="en-GB" sz="1200" b="1" i="1">
                        <a:solidFill>
                          <a:schemeClr val="tx1"/>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latin typeface="+mn-lt"/>
                          <a:ea typeface="Calibri" panose="020F0502020204030204" pitchFamily="34" charset="0"/>
                          <a:cs typeface="Arial" panose="020B0604020202020204" pitchFamily="34" charset="0"/>
                        </a:rPr>
                        <a:t>Understanding how pressure, temperature and composition impact material phases and the impact on performance</a:t>
                      </a:r>
                      <a:endParaRPr lang="en-GB" sz="1200"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6" name="Content Placeholder 3">
            <a:extLst>
              <a:ext uri="{FF2B5EF4-FFF2-40B4-BE49-F238E27FC236}">
                <a16:creationId xmlns:a16="http://schemas.microsoft.com/office/drawing/2014/main" id="{E192D023-F315-4E19-B010-0B3FAE6090E8}"/>
              </a:ext>
            </a:extLst>
          </p:cNvPr>
          <p:cNvSpPr txBox="1">
            <a:spLocks/>
          </p:cNvSpPr>
          <p:nvPr/>
        </p:nvSpPr>
        <p:spPr bwMode="auto">
          <a:xfrm>
            <a:off x="957093" y="3249125"/>
            <a:ext cx="10276514" cy="1490088"/>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dirty="0">
                <a:ln>
                  <a:noFill/>
                </a:ln>
                <a:effectLst/>
                <a:uLnTx/>
                <a:uFillTx/>
                <a:ea typeface="+mn-ea"/>
                <a:cs typeface="+mn-cs"/>
              </a:rPr>
              <a:t>Resources</a:t>
            </a:r>
          </a:p>
          <a:p>
            <a:pPr algn="l">
              <a:lnSpc>
                <a:spcPct val="150000"/>
              </a:lnSpc>
              <a:buSzPct val="100000"/>
            </a:pPr>
            <a:r>
              <a:rPr lang="en-US" sz="1400" dirty="0"/>
              <a:t>Texts: </a:t>
            </a:r>
            <a:r>
              <a:rPr lang="en-US" sz="1400" b="0" dirty="0"/>
              <a:t>(1)</a:t>
            </a:r>
            <a:r>
              <a:rPr lang="en-US" sz="1400" dirty="0"/>
              <a:t> </a:t>
            </a:r>
            <a:r>
              <a:rPr lang="en-US" sz="1400" b="0" dirty="0"/>
              <a:t>Callister, W. D. &amp; Rethwisch, D. G</a:t>
            </a:r>
            <a:r>
              <a:rPr lang="en-US" sz="1400" dirty="0"/>
              <a:t>. </a:t>
            </a:r>
            <a:r>
              <a:rPr lang="en-US" sz="1400" i="1" dirty="0"/>
              <a:t>Materials Science and Engineering: An Introduction</a:t>
            </a:r>
            <a:r>
              <a:rPr lang="en-US" sz="1400" dirty="0"/>
              <a:t>. </a:t>
            </a:r>
            <a:r>
              <a:rPr lang="en-US" sz="1400" b="0" dirty="0"/>
              <a:t>(John Wiley &amp; Sons, Inc., 2018)., (2) Porter, D. A., Easterling, K. E., &amp; Sherif, M. (2009). </a:t>
            </a:r>
            <a:r>
              <a:rPr lang="en-US" sz="1400" i="1" dirty="0"/>
              <a:t>Phase Transformations in Metals and Alloys, (Revised Reprint)</a:t>
            </a:r>
            <a:r>
              <a:rPr lang="en-US" sz="1400" dirty="0"/>
              <a:t>. </a:t>
            </a:r>
            <a:r>
              <a:rPr lang="en-US" sz="1400" b="0" dirty="0"/>
              <a:t>CRC press.</a:t>
            </a:r>
            <a:endParaRPr lang="en-GB" kern="0" dirty="0"/>
          </a:p>
          <a:p>
            <a:pPr algn="l">
              <a:lnSpc>
                <a:spcPct val="150000"/>
              </a:lnSpc>
              <a:buSzPct val="100000"/>
            </a:pPr>
            <a:r>
              <a:rPr lang="en-US" sz="1400" dirty="0">
                <a:hlinkClick r:id="rId3"/>
              </a:rPr>
              <a:t>Granta </a:t>
            </a:r>
            <a:r>
              <a:rPr lang="en-US" sz="1400" dirty="0" err="1">
                <a:hlinkClick r:id="rId3"/>
              </a:rPr>
              <a:t>EduPack</a:t>
            </a:r>
            <a:r>
              <a:rPr lang="en-US" sz="1400" dirty="0">
                <a:hlinkClick r:id="rId3"/>
              </a:rPr>
              <a:t> for All Majors- Teaching with Callister Paper</a:t>
            </a:r>
            <a:endParaRPr lang="en-US" sz="1400" b="0" dirty="0"/>
          </a:p>
        </p:txBody>
      </p:sp>
      <p:sp>
        <p:nvSpPr>
          <p:cNvPr id="16" name="Content Placeholder 3">
            <a:extLst>
              <a:ext uri="{FF2B5EF4-FFF2-40B4-BE49-F238E27FC236}">
                <a16:creationId xmlns:a16="http://schemas.microsoft.com/office/drawing/2014/main" id="{B613D513-9C2B-4585-B283-E9A77221C3E4}"/>
              </a:ext>
            </a:extLst>
          </p:cNvPr>
          <p:cNvSpPr txBox="1">
            <a:spLocks/>
          </p:cNvSpPr>
          <p:nvPr/>
        </p:nvSpPr>
        <p:spPr bwMode="auto">
          <a:xfrm>
            <a:off x="957093" y="4800600"/>
            <a:ext cx="10294278" cy="1280160"/>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dirty="0">
                <a:ln>
                  <a:noFill/>
                </a:ln>
                <a:solidFill>
                  <a:srgbClr val="0C0C0C"/>
                </a:solidFill>
                <a:effectLst/>
                <a:uLnTx/>
                <a:uFillTx/>
                <a:ea typeface="+mn-ea"/>
                <a:cs typeface="+mn-cs"/>
              </a:rPr>
              <a:t>Further reading/information</a:t>
            </a:r>
          </a:p>
          <a:p>
            <a:pPr lvl="1">
              <a:buClr>
                <a:schemeClr val="accent1"/>
              </a:buClr>
              <a:buSzPct val="100000"/>
            </a:pPr>
            <a:r>
              <a:rPr lang="en-GB" dirty="0">
                <a:solidFill>
                  <a:schemeClr val="accent1"/>
                </a:solidFill>
                <a:hlinkClick r:id="rId4">
                  <a:extLst>
                    <a:ext uri="{A12FA001-AC4F-418D-AE19-62706E023703}">
                      <ahyp:hlinkClr xmlns:ahyp="http://schemas.microsoft.com/office/drawing/2018/hyperlinkcolor" val="tx"/>
                    </a:ext>
                  </a:extLst>
                </a:hlinkClick>
              </a:rPr>
              <a:t>Ansys Academic</a:t>
            </a:r>
            <a:endParaRPr lang="en-GB" dirty="0">
              <a:solidFill>
                <a:schemeClr val="accent1"/>
              </a:solidFill>
              <a:hlinkClick r:id="" action="ppaction://noaction">
                <a:extLst>
                  <a:ext uri="{A12FA001-AC4F-418D-AE19-62706E023703}">
                    <ahyp:hlinkClr xmlns:ahyp="http://schemas.microsoft.com/office/drawing/2018/hyperlinkcolor" val="tx"/>
                  </a:ext>
                </a:extLst>
              </a:hlinkClick>
            </a:endParaRPr>
          </a:p>
          <a:p>
            <a:pPr lvl="1">
              <a:buClr>
                <a:schemeClr val="accent1"/>
              </a:buClr>
              <a:buSzPct val="100000"/>
            </a:pPr>
            <a:r>
              <a:rPr lang="en-GB" dirty="0">
                <a:solidFill>
                  <a:schemeClr val="accent1"/>
                </a:solidFill>
                <a:hlinkClick r:id="" action="ppaction://noaction">
                  <a:extLst>
                    <a:ext uri="{A12FA001-AC4F-418D-AE19-62706E023703}">
                      <ahyp:hlinkClr xmlns:ahyp="http://schemas.microsoft.com/office/drawing/2018/hyperlinkcolor" val="tx"/>
                    </a:ext>
                  </a:extLst>
                </a:hlinkClick>
              </a:rPr>
              <a:t>Ansys Innovation Courses</a:t>
            </a:r>
            <a:endParaRPr lang="en-GB" dirty="0">
              <a:solidFill>
                <a:schemeClr val="accent1"/>
              </a:solidFill>
            </a:endParaRPr>
          </a:p>
          <a:p>
            <a:pPr lvl="1">
              <a:buClr>
                <a:schemeClr val="accent1"/>
              </a:buClr>
              <a:buSzPct val="100000"/>
            </a:pPr>
            <a:r>
              <a:rPr lang="en-GB" dirty="0">
                <a:solidFill>
                  <a:schemeClr val="accent1"/>
                </a:solidFill>
                <a:hlinkClick r:id="rId5">
                  <a:extLst>
                    <a:ext uri="{A12FA001-AC4F-418D-AE19-62706E023703}">
                      <ahyp:hlinkClr xmlns:ahyp="http://schemas.microsoft.com/office/drawing/2018/hyperlinkcolor" val="tx"/>
                    </a:ext>
                  </a:extLst>
                </a:hlinkClick>
              </a:rPr>
              <a:t>Ansys Education Resources</a:t>
            </a:r>
            <a:endParaRPr lang="en-GB" dirty="0">
              <a:solidFill>
                <a:schemeClr val="accent1"/>
              </a:solidFill>
            </a:endParaRPr>
          </a:p>
        </p:txBody>
      </p:sp>
      <p:pic>
        <p:nvPicPr>
          <p:cNvPr id="17" name="Graphic 16" descr="Internet outline">
            <a:extLst>
              <a:ext uri="{FF2B5EF4-FFF2-40B4-BE49-F238E27FC236}">
                <a16:creationId xmlns:a16="http://schemas.microsoft.com/office/drawing/2014/main" id="{BEA41156-2DEF-4DF3-95C4-FEF6E24FD44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982200" y="5029200"/>
            <a:ext cx="752604" cy="764486"/>
          </a:xfrm>
          <a:prstGeom prst="rect">
            <a:avLst/>
          </a:prstGeom>
        </p:spPr>
      </p:pic>
      <p:graphicFrame>
        <p:nvGraphicFramePr>
          <p:cNvPr id="4" name="Table 3">
            <a:extLst>
              <a:ext uri="{FF2B5EF4-FFF2-40B4-BE49-F238E27FC236}">
                <a16:creationId xmlns:a16="http://schemas.microsoft.com/office/drawing/2014/main" id="{A7EDAEF1-147A-8EAB-6CA4-567404C4E5D2}"/>
              </a:ext>
            </a:extLst>
          </p:cNvPr>
          <p:cNvGraphicFramePr>
            <a:graphicFrameLocks noGrp="1"/>
          </p:cNvGraphicFramePr>
          <p:nvPr>
            <p:extLst>
              <p:ext uri="{D42A27DB-BD31-4B8C-83A1-F6EECF244321}">
                <p14:modId xmlns:p14="http://schemas.microsoft.com/office/powerpoint/2010/main" val="2752212932"/>
              </p:ext>
            </p:extLst>
          </p:nvPr>
        </p:nvGraphicFramePr>
        <p:xfrm>
          <a:off x="957741" y="777240"/>
          <a:ext cx="10285752" cy="370840"/>
        </p:xfrm>
        <a:graphic>
          <a:graphicData uri="http://schemas.openxmlformats.org/drawingml/2006/table">
            <a:tbl>
              <a:tblPr bandRow="1">
                <a:tableStyleId>{5C22544A-7EE6-4342-B048-85BDC9FD1C3A}</a:tableStyleId>
              </a:tblPr>
              <a:tblGrid>
                <a:gridCol w="2768363">
                  <a:extLst>
                    <a:ext uri="{9D8B030D-6E8A-4147-A177-3AD203B41FA5}">
                      <a16:colId xmlns:a16="http://schemas.microsoft.com/office/drawing/2014/main" val="2450680109"/>
                    </a:ext>
                  </a:extLst>
                </a:gridCol>
                <a:gridCol w="7517389">
                  <a:extLst>
                    <a:ext uri="{9D8B030D-6E8A-4147-A177-3AD203B41FA5}">
                      <a16:colId xmlns:a16="http://schemas.microsoft.com/office/drawing/2014/main" val="2357916095"/>
                    </a:ext>
                  </a:extLst>
                </a:gridCol>
              </a:tblGrid>
              <a:tr h="370840">
                <a:tc>
                  <a:txBody>
                    <a:bodyPr/>
                    <a:lstStyle/>
                    <a:p>
                      <a:r>
                        <a:rPr lang="en-US" b="1" dirty="0"/>
                        <a:t>Ansys software mentioned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indent="0">
                        <a:buFont typeface="Arial" panose="020B0604020202020204" pitchFamily="34" charset="0"/>
                        <a:buNone/>
                      </a:pPr>
                      <a:r>
                        <a:rPr lang="en-US" sz="1400" b="0" i="0" kern="1200" baseline="0" dirty="0">
                          <a:solidFill>
                            <a:schemeClr val="dk1"/>
                          </a:solidFill>
                          <a:effectLst/>
                          <a:latin typeface="+mn-lt"/>
                          <a:ea typeface="+mn-ea"/>
                          <a:cs typeface="+mn-cs"/>
                        </a:rPr>
                        <a:t>Ansys Granta </a:t>
                      </a:r>
                      <a:r>
                        <a:rPr lang="en-US" sz="1400" b="0" i="0" kern="1200" baseline="0" dirty="0" err="1">
                          <a:solidFill>
                            <a:schemeClr val="dk1"/>
                          </a:solidFill>
                          <a:effectLst/>
                          <a:latin typeface="+mn-lt"/>
                          <a:ea typeface="+mn-ea"/>
                          <a:cs typeface="+mn-cs"/>
                        </a:rPr>
                        <a:t>EduPack</a:t>
                      </a:r>
                      <a:r>
                        <a:rPr lang="en-US" sz="1400" b="0" i="0" kern="1200" baseline="0" dirty="0">
                          <a:solidFill>
                            <a:schemeClr val="dk1"/>
                          </a:solidFill>
                          <a:effectLst/>
                          <a:latin typeface="+mn-lt"/>
                          <a:ea typeface="+mn-ea"/>
                          <a:cs typeface="+mn-cs"/>
                        </a:rPr>
                        <a:t>™ teaching software for materials education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93571220"/>
                  </a:ext>
                </a:extLst>
              </a:tr>
            </a:tbl>
          </a:graphicData>
        </a:graphic>
      </p:graphicFrame>
    </p:spTree>
    <p:extLst>
      <p:ext uri="{BB962C8B-B14F-4D97-AF65-F5344CB8AC3E}">
        <p14:creationId xmlns:p14="http://schemas.microsoft.com/office/powerpoint/2010/main" val="42633593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8EB428E-1877-42A2-BFC9-26EEC5C564BA}"/>
              </a:ext>
            </a:extLst>
          </p:cNvPr>
          <p:cNvSpPr>
            <a:spLocks noGrp="1"/>
          </p:cNvSpPr>
          <p:nvPr>
            <p:ph type="sldNum" sz="quarter" idx="11"/>
          </p:nvPr>
        </p:nvSpPr>
        <p:spPr/>
        <p:txBody>
          <a:bodyPr/>
          <a:lstStyle/>
          <a:p>
            <a:fld id="{F0D23093-2AB0-F74C-B865-1A12A15B650E}" type="slidenum">
              <a:rPr lang="en-US" smtClean="0"/>
              <a:pPr/>
              <a:t>20</a:t>
            </a:fld>
            <a:endParaRPr lang="en-US" dirty="0"/>
          </a:p>
        </p:txBody>
      </p:sp>
      <p:sp>
        <p:nvSpPr>
          <p:cNvPr id="3" name="Title 2">
            <a:extLst>
              <a:ext uri="{FF2B5EF4-FFF2-40B4-BE49-F238E27FC236}">
                <a16:creationId xmlns:a16="http://schemas.microsoft.com/office/drawing/2014/main" id="{55A38917-1C60-4D29-974C-92127AC88ACD}"/>
              </a:ext>
            </a:extLst>
          </p:cNvPr>
          <p:cNvSpPr>
            <a:spLocks noGrp="1"/>
          </p:cNvSpPr>
          <p:nvPr>
            <p:ph type="title"/>
          </p:nvPr>
        </p:nvSpPr>
        <p:spPr/>
        <p:txBody>
          <a:bodyPr/>
          <a:lstStyle/>
          <a:p>
            <a:r>
              <a:rPr lang="en-US" dirty="0"/>
              <a:t>Lever Rule</a:t>
            </a:r>
          </a:p>
        </p:txBody>
      </p:sp>
      <p:sp>
        <p:nvSpPr>
          <p:cNvPr id="4" name="Content Placeholder 2">
            <a:extLst>
              <a:ext uri="{FF2B5EF4-FFF2-40B4-BE49-F238E27FC236}">
                <a16:creationId xmlns:a16="http://schemas.microsoft.com/office/drawing/2014/main" id="{FDEBD171-28E3-457C-A415-2B6EF4F94A23}"/>
              </a:ext>
            </a:extLst>
          </p:cNvPr>
          <p:cNvSpPr txBox="1">
            <a:spLocks/>
          </p:cNvSpPr>
          <p:nvPr/>
        </p:nvSpPr>
        <p:spPr>
          <a:xfrm>
            <a:off x="368728" y="1344362"/>
            <a:ext cx="5117672" cy="4351338"/>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t>Used to calculate various phase and microconstituent fractions for two phase regions of binary phase diagrams</a:t>
            </a:r>
          </a:p>
        </p:txBody>
      </p:sp>
      <p:sp>
        <p:nvSpPr>
          <p:cNvPr id="5" name="TextBox 4">
            <a:extLst>
              <a:ext uri="{FF2B5EF4-FFF2-40B4-BE49-F238E27FC236}">
                <a16:creationId xmlns:a16="http://schemas.microsoft.com/office/drawing/2014/main" id="{55B494AC-C3B9-4CBB-B3FE-FCB8B9C38932}"/>
              </a:ext>
            </a:extLst>
          </p:cNvPr>
          <p:cNvSpPr txBox="1"/>
          <p:nvPr/>
        </p:nvSpPr>
        <p:spPr>
          <a:xfrm>
            <a:off x="6934200" y="4724400"/>
            <a:ext cx="3361896" cy="1092607"/>
          </a:xfrm>
          <a:prstGeom prst="rect">
            <a:avLst/>
          </a:prstGeom>
          <a:noFill/>
        </p:spPr>
        <p:txBody>
          <a:bodyPr wrap="square" rtlCol="0">
            <a:spAutoFit/>
          </a:bodyPr>
          <a:lstStyle/>
          <a:p>
            <a:pPr algn="ctr"/>
            <a:r>
              <a:rPr lang="en-US" sz="1625" b="1" dirty="0"/>
              <a:t>Information needed: </a:t>
            </a:r>
          </a:p>
          <a:p>
            <a:pPr algn="ctr"/>
            <a:r>
              <a:rPr lang="en-US" sz="1625" dirty="0"/>
              <a:t>composition and temperature of interest. </a:t>
            </a:r>
          </a:p>
          <a:p>
            <a:pPr algn="ctr"/>
            <a:r>
              <a:rPr lang="en-US" sz="1625" dirty="0"/>
              <a:t>e.g.: 20 wt.% B and 50 ˚C</a:t>
            </a:r>
          </a:p>
        </p:txBody>
      </p:sp>
      <p:pic>
        <p:nvPicPr>
          <p:cNvPr id="6" name="Picture 5" descr="a generic binary phase diagram with a star at 20 wt%B and 50 degrees C, showing a composition and temperature of interest for the Lever Rule">
            <a:extLst>
              <a:ext uri="{FF2B5EF4-FFF2-40B4-BE49-F238E27FC236}">
                <a16:creationId xmlns:a16="http://schemas.microsoft.com/office/drawing/2014/main" id="{27F031D6-3AC1-4FA4-8C30-C89CF587C4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8400" y="1143000"/>
            <a:ext cx="4367495" cy="3343275"/>
          </a:xfrm>
          <a:prstGeom prst="rect">
            <a:avLst/>
          </a:prstGeom>
        </p:spPr>
      </p:pic>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515B76BA-8F04-4A72-A15E-04AC781C2A3A}"/>
                  </a:ext>
                </a:extLst>
              </p:cNvPr>
              <p:cNvSpPr/>
              <p:nvPr/>
            </p:nvSpPr>
            <p:spPr>
              <a:xfrm>
                <a:off x="2145583" y="4633252"/>
                <a:ext cx="1735027" cy="88690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rPr>
                            <m:t>𝛼</m:t>
                          </m:r>
                        </m:sub>
                      </m:sSub>
                      <m:r>
                        <a:rPr lang="en-US" sz="1950">
                          <a:latin typeface="Cambria Math" panose="02040503050406030204" pitchFamily="18" charset="0"/>
                        </a:rPr>
                        <m:t>=</m:t>
                      </m:r>
                      <m:f>
                        <m:fPr>
                          <m:ctrlPr>
                            <a:rPr lang="en-US" sz="1950" i="1">
                              <a:latin typeface="Cambria Math" panose="02040503050406030204" pitchFamily="18" charset="0"/>
                            </a:rPr>
                          </m:ctrlPr>
                        </m:fPr>
                        <m:num>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a:latin typeface="Cambria Math" panose="02040503050406030204" pitchFamily="18" charset="0"/>
                                </a:rPr>
                                <m:t>0</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rPr>
                                <m:t>𝛽</m:t>
                              </m:r>
                            </m:sub>
                          </m:sSub>
                        </m:num>
                        <m:den>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rPr>
                                <m:t>𝛼</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ea typeface="Cambria Math" panose="02040503050406030204" pitchFamily="18" charset="0"/>
                                </a:rPr>
                                <m:t>𝛽</m:t>
                              </m:r>
                            </m:sub>
                          </m:sSub>
                        </m:den>
                      </m:f>
                    </m:oMath>
                  </m:oMathPara>
                </a14:m>
                <a:endParaRPr lang="en-US" sz="1950" dirty="0"/>
              </a:p>
            </p:txBody>
          </p:sp>
        </mc:Choice>
        <mc:Fallback xmlns="">
          <p:sp>
            <p:nvSpPr>
              <p:cNvPr id="8" name="Rectangle 7">
                <a:extLst>
                  <a:ext uri="{FF2B5EF4-FFF2-40B4-BE49-F238E27FC236}">
                    <a16:creationId xmlns:a16="http://schemas.microsoft.com/office/drawing/2014/main" id="{515B76BA-8F04-4A72-A15E-04AC781C2A3A}"/>
                  </a:ext>
                </a:extLst>
              </p:cNvPr>
              <p:cNvSpPr>
                <a:spLocks noRot="1" noChangeAspect="1" noMove="1" noResize="1" noEditPoints="1" noAdjustHandles="1" noChangeArrowheads="1" noChangeShapeType="1" noTextEdit="1"/>
              </p:cNvSpPr>
              <p:nvPr/>
            </p:nvSpPr>
            <p:spPr>
              <a:xfrm>
                <a:off x="2145583" y="4633252"/>
                <a:ext cx="1735027" cy="886909"/>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a:extLst>
                  <a:ext uri="{FF2B5EF4-FFF2-40B4-BE49-F238E27FC236}">
                    <a16:creationId xmlns:a16="http://schemas.microsoft.com/office/drawing/2014/main" id="{6C44CFAD-8325-4FA1-9169-6A36B478E548}"/>
                  </a:ext>
                </a:extLst>
              </p:cNvPr>
              <p:cNvSpPr/>
              <p:nvPr/>
            </p:nvSpPr>
            <p:spPr>
              <a:xfrm>
                <a:off x="2133600" y="3352800"/>
                <a:ext cx="1746312" cy="87357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ea typeface="Cambria Math" panose="02040503050406030204" pitchFamily="18" charset="0"/>
                            </a:rPr>
                            <m:t>𝛽</m:t>
                          </m:r>
                        </m:sub>
                      </m:sSub>
                      <m:r>
                        <a:rPr lang="en-US" sz="1950">
                          <a:latin typeface="Cambria Math" panose="02040503050406030204" pitchFamily="18" charset="0"/>
                        </a:rPr>
                        <m:t>=</m:t>
                      </m:r>
                      <m:f>
                        <m:fPr>
                          <m:ctrlPr>
                            <a:rPr lang="en-US" sz="1950" i="1">
                              <a:latin typeface="Cambria Math" panose="02040503050406030204" pitchFamily="18" charset="0"/>
                            </a:rPr>
                          </m:ctrlPr>
                        </m:fPr>
                        <m:num>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a:latin typeface="Cambria Math" panose="02040503050406030204" pitchFamily="18" charset="0"/>
                                </a:rPr>
                                <m:t>0</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ea typeface="Cambria Math" panose="02040503050406030204" pitchFamily="18" charset="0"/>
                                </a:rPr>
                                <m:t>𝛼</m:t>
                              </m:r>
                            </m:sub>
                          </m:sSub>
                        </m:num>
                        <m:den>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ea typeface="Cambria Math" panose="02040503050406030204" pitchFamily="18" charset="0"/>
                                </a:rPr>
                                <m:t>𝛽</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ea typeface="Cambria Math" panose="02040503050406030204" pitchFamily="18" charset="0"/>
                                </a:rPr>
                                <m:t>𝛼</m:t>
                              </m:r>
                            </m:sub>
                          </m:sSub>
                        </m:den>
                      </m:f>
                    </m:oMath>
                  </m:oMathPara>
                </a14:m>
                <a:endParaRPr lang="en-US" sz="1950" dirty="0"/>
              </a:p>
            </p:txBody>
          </p:sp>
        </mc:Choice>
        <mc:Fallback xmlns="">
          <p:sp>
            <p:nvSpPr>
              <p:cNvPr id="10" name="Rectangle 9">
                <a:extLst>
                  <a:ext uri="{FF2B5EF4-FFF2-40B4-BE49-F238E27FC236}">
                    <a16:creationId xmlns:a16="http://schemas.microsoft.com/office/drawing/2014/main" id="{6C44CFAD-8325-4FA1-9169-6A36B478E548}"/>
                  </a:ext>
                </a:extLst>
              </p:cNvPr>
              <p:cNvSpPr>
                <a:spLocks noRot="1" noChangeAspect="1" noMove="1" noResize="1" noEditPoints="1" noAdjustHandles="1" noChangeArrowheads="1" noChangeShapeType="1" noTextEdit="1"/>
              </p:cNvSpPr>
              <p:nvPr/>
            </p:nvSpPr>
            <p:spPr>
              <a:xfrm>
                <a:off x="2133600" y="3352800"/>
                <a:ext cx="1746312" cy="873572"/>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79966484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76C18F0-37C1-4779-9737-C3E6E14673BA}"/>
              </a:ext>
            </a:extLst>
          </p:cNvPr>
          <p:cNvSpPr>
            <a:spLocks noGrp="1"/>
          </p:cNvSpPr>
          <p:nvPr>
            <p:ph type="sldNum" sz="quarter" idx="11"/>
          </p:nvPr>
        </p:nvSpPr>
        <p:spPr/>
        <p:txBody>
          <a:bodyPr/>
          <a:lstStyle/>
          <a:p>
            <a:fld id="{F0D23093-2AB0-F74C-B865-1A12A15B650E}" type="slidenum">
              <a:rPr lang="en-US" smtClean="0"/>
              <a:pPr/>
              <a:t>21</a:t>
            </a:fld>
            <a:endParaRPr lang="en-US" dirty="0"/>
          </a:p>
        </p:txBody>
      </p:sp>
      <p:sp>
        <p:nvSpPr>
          <p:cNvPr id="3" name="Title 2">
            <a:extLst>
              <a:ext uri="{FF2B5EF4-FFF2-40B4-BE49-F238E27FC236}">
                <a16:creationId xmlns:a16="http://schemas.microsoft.com/office/drawing/2014/main" id="{9E34E56B-6DC3-4A03-B0E0-966BD65FEBD2}"/>
              </a:ext>
            </a:extLst>
          </p:cNvPr>
          <p:cNvSpPr>
            <a:spLocks noGrp="1"/>
          </p:cNvSpPr>
          <p:nvPr>
            <p:ph type="title"/>
          </p:nvPr>
        </p:nvSpPr>
        <p:spPr/>
        <p:txBody>
          <a:bodyPr/>
          <a:lstStyle/>
          <a:p>
            <a:r>
              <a:rPr lang="en-US" dirty="0"/>
              <a:t>Lever Rule Steps</a:t>
            </a:r>
          </a:p>
        </p:txBody>
      </p:sp>
      <p:sp>
        <p:nvSpPr>
          <p:cNvPr id="4" name="TextBox 3">
            <a:extLst>
              <a:ext uri="{FF2B5EF4-FFF2-40B4-BE49-F238E27FC236}">
                <a16:creationId xmlns:a16="http://schemas.microsoft.com/office/drawing/2014/main" id="{CB747E02-E676-4E24-A67B-958DD3485298}"/>
              </a:ext>
            </a:extLst>
          </p:cNvPr>
          <p:cNvSpPr txBox="1"/>
          <p:nvPr/>
        </p:nvSpPr>
        <p:spPr>
          <a:xfrm>
            <a:off x="1469028" y="1219200"/>
            <a:ext cx="3794202" cy="942566"/>
          </a:xfrm>
          <a:prstGeom prst="rect">
            <a:avLst/>
          </a:prstGeom>
          <a:noFill/>
        </p:spPr>
        <p:txBody>
          <a:bodyPr wrap="square" rtlCol="0">
            <a:spAutoFit/>
          </a:bodyPr>
          <a:lstStyle/>
          <a:p>
            <a:pPr algn="ctr"/>
            <a:r>
              <a:rPr lang="en-US" sz="1625" b="1" dirty="0"/>
              <a:t>Step 1:</a:t>
            </a:r>
          </a:p>
          <a:p>
            <a:pPr algn="ctr"/>
            <a:r>
              <a:rPr lang="en-US" sz="1625" dirty="0"/>
              <a:t>Draw a tie line across the two-phase region</a:t>
            </a:r>
          </a:p>
        </p:txBody>
      </p:sp>
      <p:sp>
        <p:nvSpPr>
          <p:cNvPr id="5" name="TextBox 4">
            <a:extLst>
              <a:ext uri="{FF2B5EF4-FFF2-40B4-BE49-F238E27FC236}">
                <a16:creationId xmlns:a16="http://schemas.microsoft.com/office/drawing/2014/main" id="{B0945CC5-1107-40F4-82A2-5F7B0F80629E}"/>
              </a:ext>
            </a:extLst>
          </p:cNvPr>
          <p:cNvSpPr txBox="1"/>
          <p:nvPr/>
        </p:nvSpPr>
        <p:spPr>
          <a:xfrm>
            <a:off x="7696200" y="1219200"/>
            <a:ext cx="2745290" cy="692497"/>
          </a:xfrm>
          <a:prstGeom prst="rect">
            <a:avLst/>
          </a:prstGeom>
          <a:noFill/>
        </p:spPr>
        <p:txBody>
          <a:bodyPr wrap="square" rtlCol="0">
            <a:spAutoFit/>
          </a:bodyPr>
          <a:lstStyle/>
          <a:p>
            <a:pPr algn="ctr"/>
            <a:r>
              <a:rPr lang="en-US" sz="1625" b="1" dirty="0"/>
              <a:t>Step 2:</a:t>
            </a:r>
          </a:p>
          <a:p>
            <a:pPr algn="ctr"/>
            <a:r>
              <a:rPr lang="en-US" sz="1625" dirty="0"/>
              <a:t>Identify points of interest</a:t>
            </a:r>
          </a:p>
        </p:txBody>
      </p:sp>
      <p:pic>
        <p:nvPicPr>
          <p:cNvPr id="7" name="Picture 6" descr="a generic binary phase diagram with a tie line drawn at 50 degrees C across the alpha plus beta region">
            <a:extLst>
              <a:ext uri="{FF2B5EF4-FFF2-40B4-BE49-F238E27FC236}">
                <a16:creationId xmlns:a16="http://schemas.microsoft.com/office/drawing/2014/main" id="{D36A194B-A2F3-45F4-85BC-561FF4C55E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5772" y="2386548"/>
            <a:ext cx="3889256" cy="2974854"/>
          </a:xfrm>
          <a:prstGeom prst="rect">
            <a:avLst/>
          </a:prstGeom>
        </p:spPr>
      </p:pic>
      <p:pic>
        <p:nvPicPr>
          <p:cNvPr id="9" name="Picture 8" descr="a generic binary phase diagram with a tie line drawn at 50 degrees C across the alpha plus beta region. Three lines are intersecting the tie line at 20 wt% B (the composition of interest), 5 wt%B (the tie line intersection with the solvus at alpha), and 90 wt%B (the tie line intersection with the solvus at beta)">
            <a:extLst>
              <a:ext uri="{FF2B5EF4-FFF2-40B4-BE49-F238E27FC236}">
                <a16:creationId xmlns:a16="http://schemas.microsoft.com/office/drawing/2014/main" id="{8C633859-138A-4BA8-9EB1-B09A97BFF8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0" y="2386548"/>
            <a:ext cx="3889256" cy="2974854"/>
          </a:xfrm>
          <a:prstGeom prst="rect">
            <a:avLst/>
          </a:prstGeom>
        </p:spPr>
      </p:pic>
    </p:spTree>
    <p:extLst>
      <p:ext uri="{BB962C8B-B14F-4D97-AF65-F5344CB8AC3E}">
        <p14:creationId xmlns:p14="http://schemas.microsoft.com/office/powerpoint/2010/main" val="9024440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E080F6-7E2C-49E7-8A11-D577A0792860}"/>
              </a:ext>
            </a:extLst>
          </p:cNvPr>
          <p:cNvSpPr>
            <a:spLocks noGrp="1"/>
          </p:cNvSpPr>
          <p:nvPr>
            <p:ph type="sldNum" sz="quarter" idx="11"/>
          </p:nvPr>
        </p:nvSpPr>
        <p:spPr/>
        <p:txBody>
          <a:bodyPr/>
          <a:lstStyle/>
          <a:p>
            <a:fld id="{F0D23093-2AB0-F74C-B865-1A12A15B650E}" type="slidenum">
              <a:rPr lang="en-US" smtClean="0"/>
              <a:pPr/>
              <a:t>22</a:t>
            </a:fld>
            <a:endParaRPr lang="en-US" dirty="0"/>
          </a:p>
        </p:txBody>
      </p:sp>
      <p:sp>
        <p:nvSpPr>
          <p:cNvPr id="3" name="Title 2">
            <a:extLst>
              <a:ext uri="{FF2B5EF4-FFF2-40B4-BE49-F238E27FC236}">
                <a16:creationId xmlns:a16="http://schemas.microsoft.com/office/drawing/2014/main" id="{352DB79F-4939-4A41-B008-B9B53E009A3C}"/>
              </a:ext>
            </a:extLst>
          </p:cNvPr>
          <p:cNvSpPr>
            <a:spLocks noGrp="1"/>
          </p:cNvSpPr>
          <p:nvPr>
            <p:ph type="title"/>
          </p:nvPr>
        </p:nvSpPr>
        <p:spPr/>
        <p:txBody>
          <a:bodyPr/>
          <a:lstStyle/>
          <a:p>
            <a:r>
              <a:rPr lang="en-US" dirty="0"/>
              <a:t>Lever Rule Steps</a:t>
            </a:r>
          </a:p>
        </p:txBody>
      </p:sp>
      <p:sp>
        <p:nvSpPr>
          <p:cNvPr id="4" name="TextBox 3">
            <a:extLst>
              <a:ext uri="{FF2B5EF4-FFF2-40B4-BE49-F238E27FC236}">
                <a16:creationId xmlns:a16="http://schemas.microsoft.com/office/drawing/2014/main" id="{BAC6EB85-0506-489D-9606-C70C96885598}"/>
              </a:ext>
            </a:extLst>
          </p:cNvPr>
          <p:cNvSpPr txBox="1"/>
          <p:nvPr/>
        </p:nvSpPr>
        <p:spPr>
          <a:xfrm>
            <a:off x="1500722" y="1199993"/>
            <a:ext cx="3715051" cy="1192634"/>
          </a:xfrm>
          <a:prstGeom prst="rect">
            <a:avLst/>
          </a:prstGeom>
          <a:noFill/>
        </p:spPr>
        <p:txBody>
          <a:bodyPr wrap="square" rtlCol="0">
            <a:spAutoFit/>
          </a:bodyPr>
          <a:lstStyle/>
          <a:p>
            <a:pPr algn="ctr"/>
            <a:r>
              <a:rPr lang="en-US" sz="1625" b="1" dirty="0"/>
              <a:t>Step 3:</a:t>
            </a:r>
          </a:p>
          <a:p>
            <a:pPr algn="ctr"/>
            <a:r>
              <a:rPr lang="en-US" sz="1625" dirty="0"/>
              <a:t>To determine the phase fraction, take the distance from the composition to the </a:t>
            </a:r>
            <a:r>
              <a:rPr lang="en-US" sz="1625" i="1" dirty="0"/>
              <a:t>other</a:t>
            </a:r>
            <a:r>
              <a:rPr lang="en-US" sz="1625" dirty="0"/>
              <a:t> phase divided by the total</a:t>
            </a:r>
          </a:p>
        </p:txBody>
      </p:sp>
      <p:sp>
        <p:nvSpPr>
          <p:cNvPr id="5" name="Arrow: Right 4">
            <a:extLst>
              <a:ext uri="{FF2B5EF4-FFF2-40B4-BE49-F238E27FC236}">
                <a16:creationId xmlns:a16="http://schemas.microsoft.com/office/drawing/2014/main" id="{6572BC63-4DFB-4186-9422-FD9E75143489}"/>
              </a:ext>
              <a:ext uri="{C183D7F6-B498-43B3-948B-1728B52AA6E4}">
                <adec:decorative xmlns:adec="http://schemas.microsoft.com/office/drawing/2017/decorative" val="1"/>
              </a:ext>
            </a:extLst>
          </p:cNvPr>
          <p:cNvSpPr/>
          <p:nvPr/>
        </p:nvSpPr>
        <p:spPr>
          <a:xfrm>
            <a:off x="5668571" y="2017736"/>
            <a:ext cx="752707" cy="371475"/>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D6C1E760-4C35-4E43-8DF1-2E4C6A7A26BE}"/>
                  </a:ext>
                </a:extLst>
              </p:cNvPr>
              <p:cNvSpPr/>
              <p:nvPr/>
            </p:nvSpPr>
            <p:spPr>
              <a:xfrm>
                <a:off x="6705600" y="1828800"/>
                <a:ext cx="3487943" cy="142391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dirty="0" smtClean="0">
                              <a:latin typeface="Cambria Math" panose="02040503050406030204" pitchFamily="18" charset="0"/>
                            </a:rPr>
                          </m:ctrlPr>
                        </m:sSubPr>
                        <m:e>
                          <m:r>
                            <a:rPr lang="en-US" b="0" i="1" dirty="0" smtClean="0">
                              <a:latin typeface="Cambria Math" panose="02040503050406030204" pitchFamily="18" charset="0"/>
                            </a:rPr>
                            <m:t>𝑊</m:t>
                          </m:r>
                        </m:e>
                        <m:sub>
                          <m:r>
                            <a:rPr lang="en-US" i="1" dirty="0">
                              <a:latin typeface="Cambria Math" panose="02040503050406030204" pitchFamily="18" charset="0"/>
                            </a:rPr>
                            <m:t>𝛼</m:t>
                          </m:r>
                        </m:sub>
                      </m:sSub>
                      <m:r>
                        <a:rPr lang="en-US" i="0" dirty="0">
                          <a:latin typeface="Cambria Math" panose="02040503050406030204" pitchFamily="18" charset="0"/>
                        </a:rPr>
                        <m:t>=</m:t>
                      </m:r>
                      <m:f>
                        <m:fPr>
                          <m:ctrlPr>
                            <a:rPr lang="en-US" i="1" dirty="0">
                              <a:latin typeface="Cambria Math" panose="02040503050406030204" pitchFamily="18" charset="0"/>
                            </a:rPr>
                          </m:ctrlPr>
                        </m:fPr>
                        <m:num>
                          <m:sSub>
                            <m:sSubPr>
                              <m:ctrlPr>
                                <a:rPr lang="en-US" i="1" dirty="0">
                                  <a:latin typeface="Cambria Math" panose="02040503050406030204" pitchFamily="18" charset="0"/>
                                </a:rPr>
                              </m:ctrlPr>
                            </m:sSubPr>
                            <m:e>
                              <m:r>
                                <a:rPr lang="en-US" b="0" i="1" dirty="0" smtClean="0">
                                  <a:latin typeface="Cambria Math" panose="02040503050406030204" pitchFamily="18" charset="0"/>
                                </a:rPr>
                                <m:t>𝐶</m:t>
                              </m:r>
                            </m:e>
                            <m:sub>
                              <m:r>
                                <a:rPr lang="en-US" i="0" dirty="0">
                                  <a:latin typeface="Cambria Math" panose="02040503050406030204" pitchFamily="18" charset="0"/>
                                </a:rPr>
                                <m:t>0</m:t>
                              </m:r>
                            </m:sub>
                          </m:sSub>
                          <m:r>
                            <a:rPr lang="en-US" i="0" dirty="0">
                              <a:latin typeface="Cambria Math" panose="02040503050406030204" pitchFamily="18" charset="0"/>
                            </a:rPr>
                            <m:t>−</m:t>
                          </m:r>
                          <m:sSub>
                            <m:sSubPr>
                              <m:ctrlPr>
                                <a:rPr lang="en-US" i="1" dirty="0">
                                  <a:latin typeface="Cambria Math" panose="02040503050406030204" pitchFamily="18" charset="0"/>
                                </a:rPr>
                              </m:ctrlPr>
                            </m:sSubPr>
                            <m:e>
                              <m:r>
                                <a:rPr lang="en-US" b="0" i="1" dirty="0" smtClean="0">
                                  <a:latin typeface="Cambria Math" panose="02040503050406030204" pitchFamily="18" charset="0"/>
                                </a:rPr>
                                <m:t>𝐶</m:t>
                              </m:r>
                            </m:e>
                            <m:sub>
                              <m:r>
                                <a:rPr lang="en-US" i="1" dirty="0">
                                  <a:latin typeface="Cambria Math" panose="02040503050406030204" pitchFamily="18" charset="0"/>
                                </a:rPr>
                                <m:t>𝛽</m:t>
                              </m:r>
                            </m:sub>
                          </m:sSub>
                        </m:num>
                        <m:den>
                          <m:sSub>
                            <m:sSubPr>
                              <m:ctrlPr>
                                <a:rPr lang="en-US" i="1" dirty="0">
                                  <a:latin typeface="Cambria Math" panose="02040503050406030204" pitchFamily="18" charset="0"/>
                                </a:rPr>
                              </m:ctrlPr>
                            </m:sSubPr>
                            <m:e>
                              <m:r>
                                <a:rPr lang="en-US" b="0" i="1" dirty="0" smtClean="0">
                                  <a:latin typeface="Cambria Math" panose="02040503050406030204" pitchFamily="18" charset="0"/>
                                </a:rPr>
                                <m:t>𝐶</m:t>
                              </m:r>
                            </m:e>
                            <m:sub>
                              <m:r>
                                <a:rPr lang="en-US" i="1" dirty="0">
                                  <a:latin typeface="Cambria Math" panose="02040503050406030204" pitchFamily="18" charset="0"/>
                                </a:rPr>
                                <m:t>𝛼</m:t>
                              </m:r>
                            </m:sub>
                          </m:sSub>
                          <m:r>
                            <a:rPr lang="en-US" i="0" dirty="0">
                              <a:latin typeface="Cambria Math" panose="02040503050406030204" pitchFamily="18" charset="0"/>
                            </a:rPr>
                            <m:t>−</m:t>
                          </m:r>
                          <m:sSub>
                            <m:sSubPr>
                              <m:ctrlPr>
                                <a:rPr lang="en-US" i="1" dirty="0">
                                  <a:latin typeface="Cambria Math" panose="02040503050406030204" pitchFamily="18" charset="0"/>
                                </a:rPr>
                              </m:ctrlPr>
                            </m:sSubPr>
                            <m:e>
                              <m:r>
                                <a:rPr lang="en-US" b="0" i="1" dirty="0" smtClean="0">
                                  <a:latin typeface="Cambria Math" panose="02040503050406030204" pitchFamily="18" charset="0"/>
                                </a:rPr>
                                <m:t>𝐶</m:t>
                              </m:r>
                            </m:e>
                            <m:sub>
                              <m:r>
                                <a:rPr lang="en-US" i="1" dirty="0">
                                  <a:latin typeface="Cambria Math" panose="02040503050406030204" pitchFamily="18" charset="0"/>
                                </a:rPr>
                                <m:t>𝛽</m:t>
                              </m:r>
                            </m:sub>
                          </m:sSub>
                        </m:den>
                      </m:f>
                      <m:r>
                        <a:rPr lang="en-US" i="0" dirty="0">
                          <a:latin typeface="Cambria Math" panose="02040503050406030204" pitchFamily="18" charset="0"/>
                        </a:rPr>
                        <m:t>=</m:t>
                      </m:r>
                      <m:f>
                        <m:fPr>
                          <m:ctrlPr>
                            <a:rPr lang="en-US" i="1" dirty="0">
                              <a:latin typeface="Cambria Math" panose="02040503050406030204" pitchFamily="18" charset="0"/>
                            </a:rPr>
                          </m:ctrlPr>
                        </m:fPr>
                        <m:num>
                          <m:r>
                            <a:rPr lang="en-US" i="0" dirty="0">
                              <a:latin typeface="Cambria Math" panose="02040503050406030204" pitchFamily="18" charset="0"/>
                            </a:rPr>
                            <m:t>20−90</m:t>
                          </m:r>
                        </m:num>
                        <m:den>
                          <m:r>
                            <a:rPr lang="en-US" i="0" dirty="0">
                              <a:latin typeface="Cambria Math" panose="02040503050406030204" pitchFamily="18" charset="0"/>
                            </a:rPr>
                            <m:t>5−90</m:t>
                          </m:r>
                        </m:den>
                      </m:f>
                      <m:r>
                        <a:rPr lang="en-US" i="0" dirty="0">
                          <a:latin typeface="Cambria Math" panose="02040503050406030204" pitchFamily="18" charset="0"/>
                        </a:rPr>
                        <m:t>=</m:t>
                      </m:r>
                      <m:f>
                        <m:fPr>
                          <m:ctrlPr>
                            <a:rPr lang="en-US" i="1" dirty="0">
                              <a:latin typeface="Cambria Math" panose="02040503050406030204" pitchFamily="18" charset="0"/>
                            </a:rPr>
                          </m:ctrlPr>
                        </m:fPr>
                        <m:num>
                          <m:r>
                            <a:rPr lang="en-US" i="0" dirty="0">
                              <a:latin typeface="Cambria Math" panose="02040503050406030204" pitchFamily="18" charset="0"/>
                            </a:rPr>
                            <m:t>−70</m:t>
                          </m:r>
                        </m:num>
                        <m:den>
                          <m:r>
                            <a:rPr lang="en-US" i="0" dirty="0">
                              <a:latin typeface="Cambria Math" panose="02040503050406030204" pitchFamily="18" charset="0"/>
                            </a:rPr>
                            <m:t>−85</m:t>
                          </m:r>
                        </m:den>
                      </m:f>
                    </m:oMath>
                  </m:oMathPara>
                </a14:m>
                <a:br>
                  <a:rPr lang="en-US" i="1" dirty="0">
                    <a:latin typeface="Cambria Math" panose="02040503050406030204" pitchFamily="18" charset="0"/>
                  </a:rPr>
                </a:br>
                <a:endParaRPr lang="en-US" i="1" dirty="0">
                  <a:latin typeface="Cambria Math" panose="02040503050406030204" pitchFamily="18" charset="0"/>
                </a:endParaRPr>
              </a:p>
              <a:p>
                <a:endParaRPr lang="en-US" i="1"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i="0" dirty="0">
                          <a:latin typeface="Cambria Math" panose="02040503050406030204" pitchFamily="18" charset="0"/>
                        </a:rPr>
                        <m:t>=</m:t>
                      </m:r>
                      <m:r>
                        <a:rPr lang="en-US" b="0" i="0" dirty="0" smtClean="0">
                          <a:latin typeface="Cambria Math" panose="02040503050406030204" pitchFamily="18" charset="0"/>
                        </a:rPr>
                        <m:t>0.</m:t>
                      </m:r>
                      <m:r>
                        <a:rPr lang="en-US" i="0" dirty="0">
                          <a:latin typeface="Cambria Math" panose="02040503050406030204" pitchFamily="18" charset="0"/>
                        </a:rPr>
                        <m:t>824</m:t>
                      </m:r>
                      <m:r>
                        <a:rPr lang="en-US" b="0" i="0" dirty="0" smtClean="0">
                          <a:latin typeface="Cambria Math" panose="02040503050406030204" pitchFamily="18" charset="0"/>
                        </a:rPr>
                        <m:t>=82.4 </m:t>
                      </m:r>
                      <m:r>
                        <m:rPr>
                          <m:sty m:val="p"/>
                        </m:rPr>
                        <a:rPr lang="en-US" b="0" i="0" dirty="0" smtClean="0">
                          <a:latin typeface="Cambria Math" panose="02040503050406030204" pitchFamily="18" charset="0"/>
                        </a:rPr>
                        <m:t>wt</m:t>
                      </m:r>
                      <m:r>
                        <a:rPr lang="en-US" b="0" i="0" dirty="0" smtClean="0">
                          <a:latin typeface="Cambria Math" panose="02040503050406030204" pitchFamily="18" charset="0"/>
                        </a:rPr>
                        <m:t>%</m:t>
                      </m:r>
                    </m:oMath>
                  </m:oMathPara>
                </a14:m>
                <a:endParaRPr lang="en-US" dirty="0"/>
              </a:p>
            </p:txBody>
          </p:sp>
        </mc:Choice>
        <mc:Fallback xmlns="">
          <p:sp>
            <p:nvSpPr>
              <p:cNvPr id="6" name="Rectangle 5">
                <a:extLst>
                  <a:ext uri="{FF2B5EF4-FFF2-40B4-BE49-F238E27FC236}">
                    <a16:creationId xmlns:a16="http://schemas.microsoft.com/office/drawing/2014/main" id="{D6C1E760-4C35-4E43-8DF1-2E4C6A7A26BE}"/>
                  </a:ext>
                </a:extLst>
              </p:cNvPr>
              <p:cNvSpPr>
                <a:spLocks noRot="1" noChangeAspect="1" noMove="1" noResize="1" noEditPoints="1" noAdjustHandles="1" noChangeArrowheads="1" noChangeShapeType="1" noTextEdit="1"/>
              </p:cNvSpPr>
              <p:nvPr/>
            </p:nvSpPr>
            <p:spPr>
              <a:xfrm>
                <a:off x="6705600" y="1828800"/>
                <a:ext cx="3487943" cy="1423916"/>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0F57B813-8E10-4CE6-86F1-E61773438BDF}"/>
                  </a:ext>
                </a:extLst>
              </p:cNvPr>
              <p:cNvSpPr txBox="1"/>
              <p:nvPr/>
            </p:nvSpPr>
            <p:spPr>
              <a:xfrm>
                <a:off x="7029985" y="3888468"/>
                <a:ext cx="3163558" cy="144808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𝑊</m:t>
                          </m:r>
                        </m:e>
                        <m:sub>
                          <m:r>
                            <a:rPr lang="en-US" i="1">
                              <a:latin typeface="Cambria Math" panose="02040503050406030204" pitchFamily="18" charset="0"/>
                            </a:rPr>
                            <m:t>𝛽</m:t>
                          </m:r>
                        </m:sub>
                      </m:sSub>
                      <m:r>
                        <a:rPr lang="en-US" i="0">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𝛼</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0">
                                  <a:latin typeface="Cambria Math" panose="02040503050406030204" pitchFamily="18" charset="0"/>
                                </a:rPr>
                                <m:t>0</m:t>
                              </m:r>
                            </m:sub>
                          </m:sSub>
                        </m:num>
                        <m:den>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𝛼</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ea typeface="Cambria Math" panose="02040503050406030204" pitchFamily="18" charset="0"/>
                                </a:rPr>
                                <m:t>𝛽</m:t>
                              </m:r>
                            </m:sub>
                          </m:sSub>
                        </m:den>
                      </m:f>
                      <m:r>
                        <a:rPr lang="en-US" i="0">
                          <a:latin typeface="Cambria Math" panose="02040503050406030204" pitchFamily="18" charset="0"/>
                        </a:rPr>
                        <m:t>=</m:t>
                      </m:r>
                      <m:f>
                        <m:fPr>
                          <m:ctrlPr>
                            <a:rPr lang="en-US" i="1">
                              <a:latin typeface="Cambria Math" panose="02040503050406030204" pitchFamily="18" charset="0"/>
                            </a:rPr>
                          </m:ctrlPr>
                        </m:fPr>
                        <m:num>
                          <m:r>
                            <a:rPr lang="en-US" i="0">
                              <a:latin typeface="Cambria Math" panose="02040503050406030204" pitchFamily="18" charset="0"/>
                            </a:rPr>
                            <m:t>5−20</m:t>
                          </m:r>
                        </m:num>
                        <m:den>
                          <m:r>
                            <a:rPr lang="en-US" i="0">
                              <a:latin typeface="Cambria Math" panose="02040503050406030204" pitchFamily="18" charset="0"/>
                            </a:rPr>
                            <m:t>5−90</m:t>
                          </m:r>
                        </m:den>
                      </m:f>
                      <m:r>
                        <a:rPr lang="en-US" i="0">
                          <a:latin typeface="Cambria Math" panose="02040503050406030204" pitchFamily="18" charset="0"/>
                        </a:rPr>
                        <m:t>=</m:t>
                      </m:r>
                      <m:f>
                        <m:fPr>
                          <m:ctrlPr>
                            <a:rPr lang="en-US" i="1">
                              <a:latin typeface="Cambria Math" panose="02040503050406030204" pitchFamily="18" charset="0"/>
                            </a:rPr>
                          </m:ctrlPr>
                        </m:fPr>
                        <m:num>
                          <m:r>
                            <a:rPr lang="en-US" i="0">
                              <a:latin typeface="Cambria Math" panose="02040503050406030204" pitchFamily="18" charset="0"/>
                            </a:rPr>
                            <m:t>−15</m:t>
                          </m:r>
                        </m:num>
                        <m:den>
                          <m:r>
                            <a:rPr lang="en-US" i="0">
                              <a:latin typeface="Cambria Math" panose="02040503050406030204" pitchFamily="18" charset="0"/>
                            </a:rPr>
                            <m:t>−85</m:t>
                          </m:r>
                        </m:den>
                      </m:f>
                    </m:oMath>
                  </m:oMathPara>
                </a14:m>
                <a:endParaRPr lang="en-US" i="1" dirty="0">
                  <a:latin typeface="Cambria Math" panose="02040503050406030204" pitchFamily="18" charset="0"/>
                </a:endParaRPr>
              </a:p>
              <a:p>
                <a:endParaRPr lang="en-US" i="0"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i="0">
                          <a:latin typeface="Cambria Math" panose="02040503050406030204" pitchFamily="18" charset="0"/>
                        </a:rPr>
                        <m:t>=0.176</m:t>
                      </m:r>
                      <m:r>
                        <a:rPr lang="en-US" b="0" i="0" smtClean="0">
                          <a:latin typeface="Cambria Math" panose="02040503050406030204" pitchFamily="18" charset="0"/>
                        </a:rPr>
                        <m:t>=17.6 </m:t>
                      </m:r>
                      <m:r>
                        <m:rPr>
                          <m:sty m:val="p"/>
                        </m:rPr>
                        <a:rPr lang="en-US" b="0" i="0" smtClean="0">
                          <a:latin typeface="Cambria Math" panose="02040503050406030204" pitchFamily="18" charset="0"/>
                        </a:rPr>
                        <m:t>wt</m:t>
                      </m:r>
                      <m:r>
                        <a:rPr lang="en-US" b="0" i="0" smtClean="0">
                          <a:latin typeface="Cambria Math" panose="02040503050406030204" pitchFamily="18" charset="0"/>
                        </a:rPr>
                        <m:t>%</m:t>
                      </m:r>
                    </m:oMath>
                  </m:oMathPara>
                </a14:m>
                <a:endParaRPr lang="en-US" dirty="0"/>
              </a:p>
            </p:txBody>
          </p:sp>
        </mc:Choice>
        <mc:Fallback xmlns="">
          <p:sp>
            <p:nvSpPr>
              <p:cNvPr id="7" name="TextBox 6">
                <a:extLst>
                  <a:ext uri="{FF2B5EF4-FFF2-40B4-BE49-F238E27FC236}">
                    <a16:creationId xmlns:a16="http://schemas.microsoft.com/office/drawing/2014/main" id="{0F57B813-8E10-4CE6-86F1-E61773438BDF}"/>
                  </a:ext>
                </a:extLst>
              </p:cNvPr>
              <p:cNvSpPr txBox="1">
                <a:spLocks noRot="1" noChangeAspect="1" noMove="1" noResize="1" noEditPoints="1" noAdjustHandles="1" noChangeArrowheads="1" noChangeShapeType="1" noTextEdit="1"/>
              </p:cNvSpPr>
              <p:nvPr/>
            </p:nvSpPr>
            <p:spPr>
              <a:xfrm>
                <a:off x="7029985" y="3888468"/>
                <a:ext cx="3163558" cy="1448089"/>
              </a:xfrm>
              <a:prstGeom prst="rect">
                <a:avLst/>
              </a:prstGeom>
              <a:blipFill>
                <a:blip r:embed="rId3"/>
                <a:stretch>
                  <a:fillRect/>
                </a:stretch>
              </a:blipFill>
            </p:spPr>
            <p:txBody>
              <a:bodyPr/>
              <a:lstStyle/>
              <a:p>
                <a:r>
                  <a:rPr lang="en-US">
                    <a:noFill/>
                  </a:rPr>
                  <a:t> </a:t>
                </a:r>
              </a:p>
            </p:txBody>
          </p:sp>
        </mc:Fallback>
      </mc:AlternateContent>
      <p:sp>
        <p:nvSpPr>
          <p:cNvPr id="8" name="Arrow: Right 7">
            <a:extLst>
              <a:ext uri="{FF2B5EF4-FFF2-40B4-BE49-F238E27FC236}">
                <a16:creationId xmlns:a16="http://schemas.microsoft.com/office/drawing/2014/main" id="{31948FF0-3E1D-44BF-A80A-44FB2F0AE590}"/>
              </a:ext>
              <a:ext uri="{C183D7F6-B498-43B3-948B-1728B52AA6E4}">
                <adec:decorative xmlns:adec="http://schemas.microsoft.com/office/drawing/2017/decorative" val="1"/>
              </a:ext>
            </a:extLst>
          </p:cNvPr>
          <p:cNvSpPr/>
          <p:nvPr/>
        </p:nvSpPr>
        <p:spPr>
          <a:xfrm>
            <a:off x="5656203" y="4241037"/>
            <a:ext cx="777442" cy="371475"/>
          </a:xfrm>
          <a:prstGeom prst="rightArrow">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a generic binary phase diagram with a tie line drawn at 50 degrees C across the alpha plus beta region. Three lines are intersecting the tie line at 20 wt% B (the composition of interest), 5 wt%B (the tie line intersection with the solvus at alpha), and 90 wt%B (the tie line intersection with the solvus at beta)">
            <a:extLst>
              <a:ext uri="{FF2B5EF4-FFF2-40B4-BE49-F238E27FC236}">
                <a16:creationId xmlns:a16="http://schemas.microsoft.com/office/drawing/2014/main" id="{C803422D-15DF-41E4-AB7A-607C9F1403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8608" y="2637282"/>
            <a:ext cx="4375404" cy="3343275"/>
          </a:xfrm>
          <a:prstGeom prst="rect">
            <a:avLst/>
          </a:prstGeom>
        </p:spPr>
      </p:pic>
    </p:spTree>
    <p:extLst>
      <p:ext uri="{BB962C8B-B14F-4D97-AF65-F5344CB8AC3E}">
        <p14:creationId xmlns:p14="http://schemas.microsoft.com/office/powerpoint/2010/main" val="33837015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A0843FB-E0A3-452C-AB0E-6D289E309AAF}"/>
              </a:ext>
            </a:extLst>
          </p:cNvPr>
          <p:cNvSpPr>
            <a:spLocks noGrp="1"/>
          </p:cNvSpPr>
          <p:nvPr>
            <p:ph type="sldNum" sz="quarter" idx="11"/>
          </p:nvPr>
        </p:nvSpPr>
        <p:spPr/>
        <p:txBody>
          <a:bodyPr/>
          <a:lstStyle/>
          <a:p>
            <a:fld id="{F0D23093-2AB0-F74C-B865-1A12A15B650E}" type="slidenum">
              <a:rPr lang="en-US" smtClean="0"/>
              <a:pPr/>
              <a:t>23</a:t>
            </a:fld>
            <a:endParaRPr lang="en-US" dirty="0"/>
          </a:p>
        </p:txBody>
      </p:sp>
      <p:sp>
        <p:nvSpPr>
          <p:cNvPr id="3" name="Title 2">
            <a:extLst>
              <a:ext uri="{FF2B5EF4-FFF2-40B4-BE49-F238E27FC236}">
                <a16:creationId xmlns:a16="http://schemas.microsoft.com/office/drawing/2014/main" id="{27EEB346-855E-4546-934C-06E6EC6CB7E9}"/>
              </a:ext>
            </a:extLst>
          </p:cNvPr>
          <p:cNvSpPr>
            <a:spLocks noGrp="1"/>
          </p:cNvSpPr>
          <p:nvPr>
            <p:ph type="title"/>
          </p:nvPr>
        </p:nvSpPr>
        <p:spPr/>
        <p:txBody>
          <a:bodyPr/>
          <a:lstStyle/>
          <a:p>
            <a:r>
              <a:rPr lang="en-US" dirty="0"/>
              <a:t>Derivation</a:t>
            </a:r>
          </a:p>
        </p:txBody>
      </p:sp>
      <p:sp>
        <p:nvSpPr>
          <p:cNvPr id="4" name="Content Placeholder 3">
            <a:extLst>
              <a:ext uri="{FF2B5EF4-FFF2-40B4-BE49-F238E27FC236}">
                <a16:creationId xmlns:a16="http://schemas.microsoft.com/office/drawing/2014/main" id="{A0B1D768-471B-4B3F-8CE7-CD4296C94A2F}"/>
              </a:ext>
            </a:extLst>
          </p:cNvPr>
          <p:cNvSpPr txBox="1">
            <a:spLocks/>
          </p:cNvSpPr>
          <p:nvPr/>
        </p:nvSpPr>
        <p:spPr>
          <a:xfrm>
            <a:off x="1600200" y="1447800"/>
            <a:ext cx="9035716" cy="3535363"/>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t>Assumptions:</a:t>
            </a:r>
          </a:p>
          <a:p>
            <a:pPr marL="0" indent="0">
              <a:buFont typeface="Arial" panose="020B0604020202020204" pitchFamily="34" charset="0"/>
              <a:buNone/>
            </a:pPr>
            <a:endParaRPr lang="en-US" dirty="0"/>
          </a:p>
          <a:p>
            <a:r>
              <a:rPr lang="en-US" dirty="0"/>
              <a:t>For a two-phase region, the weight fractions must add up to 1</a:t>
            </a:r>
          </a:p>
          <a:p>
            <a:endParaRPr lang="en-US" dirty="0"/>
          </a:p>
          <a:p>
            <a:pPr marL="0" indent="0">
              <a:buFont typeface="Arial" panose="020B0604020202020204" pitchFamily="34" charset="0"/>
              <a:buNone/>
            </a:pPr>
            <a:endParaRPr lang="en-US" dirty="0"/>
          </a:p>
          <a:p>
            <a:r>
              <a:rPr lang="en-US" dirty="0"/>
              <a:t>The mass of component B in both phases must add up to the total amount of B in the alloy</a:t>
            </a:r>
          </a:p>
          <a:p>
            <a:pPr marL="0" indent="0">
              <a:buFont typeface="Arial" panose="020B0604020202020204" pitchFamily="34" charset="0"/>
              <a:buNone/>
            </a:pPr>
            <a:endParaRPr lang="en-US"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B8B6C8F0-8D1E-4892-9CCE-76AF631D7C35}"/>
                  </a:ext>
                </a:extLst>
              </p:cNvPr>
              <p:cNvSpPr txBox="1"/>
              <p:nvPr/>
            </p:nvSpPr>
            <p:spPr>
              <a:xfrm>
                <a:off x="5220788" y="3252702"/>
                <a:ext cx="1485728" cy="39215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rPr>
                            <m:t>𝛼</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rPr>
                            <m:t>𝛽</m:t>
                          </m:r>
                        </m:sub>
                      </m:sSub>
                      <m:r>
                        <a:rPr lang="en-US" sz="1950">
                          <a:latin typeface="Cambria Math" panose="02040503050406030204" pitchFamily="18" charset="0"/>
                        </a:rPr>
                        <m:t>=1</m:t>
                      </m:r>
                    </m:oMath>
                  </m:oMathPara>
                </a14:m>
                <a:endParaRPr lang="en-US" sz="1950" dirty="0"/>
              </a:p>
            </p:txBody>
          </p:sp>
        </mc:Choice>
        <mc:Fallback xmlns="">
          <p:sp>
            <p:nvSpPr>
              <p:cNvPr id="5" name="TextBox 4">
                <a:extLst>
                  <a:ext uri="{FF2B5EF4-FFF2-40B4-BE49-F238E27FC236}">
                    <a16:creationId xmlns:a16="http://schemas.microsoft.com/office/drawing/2014/main" id="{B8B6C8F0-8D1E-4892-9CCE-76AF631D7C35}"/>
                  </a:ext>
                </a:extLst>
              </p:cNvPr>
              <p:cNvSpPr txBox="1">
                <a:spLocks noRot="1" noChangeAspect="1" noMove="1" noResize="1" noEditPoints="1" noAdjustHandles="1" noChangeArrowheads="1" noChangeShapeType="1" noTextEdit="1"/>
              </p:cNvSpPr>
              <p:nvPr/>
            </p:nvSpPr>
            <p:spPr>
              <a:xfrm>
                <a:off x="5220788" y="3252702"/>
                <a:ext cx="1485728" cy="392159"/>
              </a:xfrm>
              <a:prstGeom prst="rect">
                <a:avLst/>
              </a:prstGeom>
              <a:blipFill>
                <a:blip r:embed="rId2"/>
                <a:stretch>
                  <a:fillRect l="-2869" r="-3279" b="-468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5C48602D-2AC9-4D39-A9E2-0C56C8671001}"/>
                  </a:ext>
                </a:extLst>
              </p:cNvPr>
              <p:cNvSpPr txBox="1"/>
              <p:nvPr/>
            </p:nvSpPr>
            <p:spPr>
              <a:xfrm>
                <a:off x="4813327" y="5180822"/>
                <a:ext cx="2300650" cy="39215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rPr>
                            <m:t>𝛼</m:t>
                          </m:r>
                        </m:sub>
                      </m:sSub>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rPr>
                            <m:t>𝑎</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rPr>
                            <m:t>𝛽</m:t>
                          </m:r>
                        </m:sub>
                      </m:sSub>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rPr>
                            <m:t>𝛽</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a:latin typeface="Cambria Math" panose="02040503050406030204" pitchFamily="18" charset="0"/>
                            </a:rPr>
                            <m:t>0</m:t>
                          </m:r>
                        </m:sub>
                      </m:sSub>
                    </m:oMath>
                  </m:oMathPara>
                </a14:m>
                <a:endParaRPr lang="en-US" sz="1950" dirty="0"/>
              </a:p>
            </p:txBody>
          </p:sp>
        </mc:Choice>
        <mc:Fallback xmlns="">
          <p:sp>
            <p:nvSpPr>
              <p:cNvPr id="6" name="TextBox 5">
                <a:extLst>
                  <a:ext uri="{FF2B5EF4-FFF2-40B4-BE49-F238E27FC236}">
                    <a16:creationId xmlns:a16="http://schemas.microsoft.com/office/drawing/2014/main" id="{5C48602D-2AC9-4D39-A9E2-0C56C8671001}"/>
                  </a:ext>
                </a:extLst>
              </p:cNvPr>
              <p:cNvSpPr txBox="1">
                <a:spLocks noRot="1" noChangeAspect="1" noMove="1" noResize="1" noEditPoints="1" noAdjustHandles="1" noChangeArrowheads="1" noChangeShapeType="1" noTextEdit="1"/>
              </p:cNvSpPr>
              <p:nvPr/>
            </p:nvSpPr>
            <p:spPr>
              <a:xfrm>
                <a:off x="4813327" y="5180822"/>
                <a:ext cx="2300650" cy="392159"/>
              </a:xfrm>
              <a:prstGeom prst="rect">
                <a:avLst/>
              </a:prstGeom>
              <a:blipFill>
                <a:blip r:embed="rId3"/>
                <a:stretch>
                  <a:fillRect b="-4688"/>
                </a:stretch>
              </a:blipFill>
            </p:spPr>
            <p:txBody>
              <a:bodyPr/>
              <a:lstStyle/>
              <a:p>
                <a:r>
                  <a:rPr lang="en-US">
                    <a:noFill/>
                  </a:rPr>
                  <a:t> </a:t>
                </a:r>
              </a:p>
            </p:txBody>
          </p:sp>
        </mc:Fallback>
      </mc:AlternateContent>
    </p:spTree>
    <p:extLst>
      <p:ext uri="{BB962C8B-B14F-4D97-AF65-F5344CB8AC3E}">
        <p14:creationId xmlns:p14="http://schemas.microsoft.com/office/powerpoint/2010/main" val="19472588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C2533C0-6A6B-43F8-8B06-79F8C43B5820}"/>
              </a:ext>
            </a:extLst>
          </p:cNvPr>
          <p:cNvSpPr>
            <a:spLocks noGrp="1"/>
          </p:cNvSpPr>
          <p:nvPr>
            <p:ph type="sldNum" sz="quarter" idx="11"/>
          </p:nvPr>
        </p:nvSpPr>
        <p:spPr/>
        <p:txBody>
          <a:bodyPr/>
          <a:lstStyle/>
          <a:p>
            <a:fld id="{F0D23093-2AB0-F74C-B865-1A12A15B650E}" type="slidenum">
              <a:rPr lang="en-US" smtClean="0"/>
              <a:pPr/>
              <a:t>24</a:t>
            </a:fld>
            <a:endParaRPr lang="en-US" dirty="0"/>
          </a:p>
        </p:txBody>
      </p:sp>
      <p:sp>
        <p:nvSpPr>
          <p:cNvPr id="3" name="Title 2">
            <a:extLst>
              <a:ext uri="{FF2B5EF4-FFF2-40B4-BE49-F238E27FC236}">
                <a16:creationId xmlns:a16="http://schemas.microsoft.com/office/drawing/2014/main" id="{6307CDF8-25AE-4EF7-BE48-D3FCFD3A69EC}"/>
              </a:ext>
            </a:extLst>
          </p:cNvPr>
          <p:cNvSpPr>
            <a:spLocks noGrp="1"/>
          </p:cNvSpPr>
          <p:nvPr>
            <p:ph type="title"/>
          </p:nvPr>
        </p:nvSpPr>
        <p:spPr/>
        <p:txBody>
          <a:bodyPr/>
          <a:lstStyle/>
          <a:p>
            <a:r>
              <a:rPr lang="en-US" dirty="0"/>
              <a:t>Derivation</a:t>
            </a:r>
          </a:p>
        </p:txBody>
      </p:sp>
      <p:sp>
        <p:nvSpPr>
          <p:cNvPr id="4" name="Text Placeholder 3">
            <a:extLst>
              <a:ext uri="{FF2B5EF4-FFF2-40B4-BE49-F238E27FC236}">
                <a16:creationId xmlns:a16="http://schemas.microsoft.com/office/drawing/2014/main" id="{BC1ACD13-ED04-48B8-AC4B-33D5D0463E58}"/>
              </a:ext>
            </a:extLst>
          </p:cNvPr>
          <p:cNvSpPr txBox="1">
            <a:spLocks/>
          </p:cNvSpPr>
          <p:nvPr/>
        </p:nvSpPr>
        <p:spPr>
          <a:xfrm>
            <a:off x="1700667" y="1295960"/>
            <a:ext cx="4191000" cy="669925"/>
          </a:xfrm>
          <a:prstGeom prst="rect">
            <a:avLst/>
          </a:prstGeom>
        </p:spPr>
        <p:txBody>
          <a:bodyPr vert="horz" lIns="91440" tIns="45720" rIns="91440" bIns="45720" rtlCol="0" anchor="ct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l-GR"/>
              <a:t>α</a:t>
            </a:r>
            <a:r>
              <a:rPr lang="en-US" dirty="0"/>
              <a:t> phase</a:t>
            </a:r>
          </a:p>
        </p:txBody>
      </p:sp>
      <p:sp>
        <p:nvSpPr>
          <p:cNvPr id="5" name="Text Placeholder 5">
            <a:extLst>
              <a:ext uri="{FF2B5EF4-FFF2-40B4-BE49-F238E27FC236}">
                <a16:creationId xmlns:a16="http://schemas.microsoft.com/office/drawing/2014/main" id="{49790FC2-DAF3-490E-BA35-031E58A0DE12}"/>
              </a:ext>
            </a:extLst>
          </p:cNvPr>
          <p:cNvSpPr txBox="1">
            <a:spLocks/>
          </p:cNvSpPr>
          <p:nvPr/>
        </p:nvSpPr>
        <p:spPr>
          <a:xfrm>
            <a:off x="6096000" y="1295400"/>
            <a:ext cx="4211637" cy="669925"/>
          </a:xfrm>
          <a:prstGeom prst="rect">
            <a:avLst/>
          </a:prstGeom>
        </p:spPr>
        <p:txBody>
          <a:bodyPr vert="horz" lIns="91440" tIns="45720" rIns="91440" bIns="45720" rtlCol="0" anchor="ct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l-GR"/>
              <a:t>β</a:t>
            </a:r>
            <a:r>
              <a:rPr lang="en-US" dirty="0"/>
              <a:t> phase</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8C197C8E-4246-485E-AD3A-A965075AAF06}"/>
                  </a:ext>
                </a:extLst>
              </p:cNvPr>
              <p:cNvSpPr txBox="1"/>
              <p:nvPr/>
            </p:nvSpPr>
            <p:spPr>
              <a:xfrm>
                <a:off x="2169283" y="2309731"/>
                <a:ext cx="3257815" cy="39215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rPr>
                            <m:t>𝛼</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rPr>
                            <m:t>𝛽</m:t>
                          </m:r>
                        </m:sub>
                      </m:sSub>
                      <m:r>
                        <a:rPr lang="en-US" sz="1950">
                          <a:latin typeface="Cambria Math" panose="02040503050406030204" pitchFamily="18" charset="0"/>
                        </a:rPr>
                        <m:t>=</m:t>
                      </m:r>
                      <m:r>
                        <a:rPr lang="en-US" sz="1950" i="1">
                          <a:latin typeface="Cambria Math" panose="02040503050406030204" pitchFamily="18" charset="0"/>
                        </a:rPr>
                        <m:t>1</m:t>
                      </m:r>
                      <m:r>
                        <a:rPr lang="en-US" sz="1950" i="1">
                          <a:latin typeface="Cambria Math" panose="02040503050406030204" pitchFamily="18" charset="0"/>
                          <a:ea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ea typeface="Cambria Math" panose="02040503050406030204" pitchFamily="18" charset="0"/>
                            </a:rPr>
                            <m:t>𝛽</m:t>
                          </m:r>
                        </m:sub>
                      </m:sSub>
                      <m:r>
                        <a:rPr lang="en-US" sz="1950">
                          <a:latin typeface="Cambria Math" panose="02040503050406030204" pitchFamily="18" charset="0"/>
                        </a:rPr>
                        <m:t>=1−</m:t>
                      </m:r>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ea typeface="Cambria Math" panose="02040503050406030204" pitchFamily="18" charset="0"/>
                            </a:rPr>
                            <m:t>𝛼</m:t>
                          </m:r>
                        </m:sub>
                      </m:sSub>
                    </m:oMath>
                  </m:oMathPara>
                </a14:m>
                <a:endParaRPr lang="en-US" sz="1950" dirty="0"/>
              </a:p>
            </p:txBody>
          </p:sp>
        </mc:Choice>
        <mc:Fallback xmlns="">
          <p:sp>
            <p:nvSpPr>
              <p:cNvPr id="6" name="TextBox 5">
                <a:extLst>
                  <a:ext uri="{FF2B5EF4-FFF2-40B4-BE49-F238E27FC236}">
                    <a16:creationId xmlns:a16="http://schemas.microsoft.com/office/drawing/2014/main" id="{8C197C8E-4246-485E-AD3A-A965075AAF06}"/>
                  </a:ext>
                </a:extLst>
              </p:cNvPr>
              <p:cNvSpPr txBox="1">
                <a:spLocks noRot="1" noChangeAspect="1" noMove="1" noResize="1" noEditPoints="1" noAdjustHandles="1" noChangeArrowheads="1" noChangeShapeType="1" noTextEdit="1"/>
              </p:cNvSpPr>
              <p:nvPr/>
            </p:nvSpPr>
            <p:spPr>
              <a:xfrm>
                <a:off x="2169283" y="2309731"/>
                <a:ext cx="3257815" cy="392159"/>
              </a:xfrm>
              <a:prstGeom prst="rect">
                <a:avLst/>
              </a:prstGeom>
              <a:blipFill>
                <a:blip r:embed="rId2"/>
                <a:stretch>
                  <a:fillRect l="-1311" b="-468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896B9726-4A6B-4BBB-99C2-EFC567B4EB37}"/>
                  </a:ext>
                </a:extLst>
              </p:cNvPr>
              <p:cNvSpPr txBox="1"/>
              <p:nvPr/>
            </p:nvSpPr>
            <p:spPr>
              <a:xfrm>
                <a:off x="2236046" y="3089267"/>
                <a:ext cx="3121688" cy="39215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950" i="1">
                              <a:latin typeface="Cambria Math" panose="02040503050406030204" pitchFamily="18" charset="0"/>
                            </a:rPr>
                          </m:ctrlPr>
                        </m:sSubPr>
                        <m:e>
                          <m:r>
                            <a:rPr lang="en-US" sz="1950" i="1">
                              <a:latin typeface="Cambria Math" panose="02040503050406030204" pitchFamily="18" charset="0"/>
                              <a:ea typeface="Cambria Math" panose="02040503050406030204" pitchFamily="18" charset="0"/>
                            </a:rPr>
                            <m:t>⇒</m:t>
                          </m:r>
                          <m:r>
                            <a:rPr lang="en-US" sz="1950" i="1">
                              <a:latin typeface="Cambria Math" panose="02040503050406030204" pitchFamily="18" charset="0"/>
                            </a:rPr>
                            <m:t>𝑊</m:t>
                          </m:r>
                        </m:e>
                        <m:sub>
                          <m:r>
                            <a:rPr lang="en-US" sz="1950" i="1">
                              <a:latin typeface="Cambria Math" panose="02040503050406030204" pitchFamily="18" charset="0"/>
                            </a:rPr>
                            <m:t>𝛼</m:t>
                          </m:r>
                        </m:sub>
                      </m:sSub>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rPr>
                            <m:t>𝛼</m:t>
                          </m:r>
                        </m:sub>
                      </m:sSub>
                      <m:r>
                        <a:rPr lang="en-US" sz="1950">
                          <a:latin typeface="Cambria Math" panose="02040503050406030204" pitchFamily="18" charset="0"/>
                        </a:rPr>
                        <m:t>+</m:t>
                      </m:r>
                      <m:d>
                        <m:dPr>
                          <m:ctrlPr>
                            <a:rPr lang="en-US" sz="1950" i="1">
                              <a:latin typeface="Cambria Math" panose="02040503050406030204" pitchFamily="18" charset="0"/>
                            </a:rPr>
                          </m:ctrlPr>
                        </m:dPr>
                        <m:e>
                          <m:r>
                            <a:rPr lang="en-US" sz="1950">
                              <a:latin typeface="Cambria Math" panose="02040503050406030204" pitchFamily="18" charset="0"/>
                            </a:rPr>
                            <m:t>1−</m:t>
                          </m:r>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rPr>
                                <m:t>𝛼</m:t>
                              </m:r>
                            </m:sub>
                          </m:sSub>
                        </m:e>
                      </m:d>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ea typeface="Cambria Math" panose="02040503050406030204" pitchFamily="18" charset="0"/>
                            </a:rPr>
                            <m:t>𝛽</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a:latin typeface="Cambria Math" panose="02040503050406030204" pitchFamily="18" charset="0"/>
                            </a:rPr>
                            <m:t>0</m:t>
                          </m:r>
                        </m:sub>
                      </m:sSub>
                    </m:oMath>
                  </m:oMathPara>
                </a14:m>
                <a:endParaRPr lang="en-US" sz="1950" dirty="0"/>
              </a:p>
            </p:txBody>
          </p:sp>
        </mc:Choice>
        <mc:Fallback xmlns="">
          <p:sp>
            <p:nvSpPr>
              <p:cNvPr id="7" name="TextBox 6">
                <a:extLst>
                  <a:ext uri="{FF2B5EF4-FFF2-40B4-BE49-F238E27FC236}">
                    <a16:creationId xmlns:a16="http://schemas.microsoft.com/office/drawing/2014/main" id="{896B9726-4A6B-4BBB-99C2-EFC567B4EB37}"/>
                  </a:ext>
                </a:extLst>
              </p:cNvPr>
              <p:cNvSpPr txBox="1">
                <a:spLocks noRot="1" noChangeAspect="1" noMove="1" noResize="1" noEditPoints="1" noAdjustHandles="1" noChangeArrowheads="1" noChangeShapeType="1" noTextEdit="1"/>
              </p:cNvSpPr>
              <p:nvPr/>
            </p:nvSpPr>
            <p:spPr>
              <a:xfrm>
                <a:off x="2236046" y="3089267"/>
                <a:ext cx="3121688" cy="392159"/>
              </a:xfrm>
              <a:prstGeom prst="rect">
                <a:avLst/>
              </a:prstGeom>
              <a:blipFill>
                <a:blip r:embed="rId3"/>
                <a:stretch>
                  <a:fillRect l="-781" b="-468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F652D56F-0B6B-4870-9D25-53188395B83B}"/>
                  </a:ext>
                </a:extLst>
              </p:cNvPr>
              <p:cNvSpPr txBox="1"/>
              <p:nvPr/>
            </p:nvSpPr>
            <p:spPr>
              <a:xfrm>
                <a:off x="2277047" y="3728025"/>
                <a:ext cx="3039102" cy="39215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950" i="1">
                              <a:latin typeface="Cambria Math" panose="02040503050406030204" pitchFamily="18" charset="0"/>
                            </a:rPr>
                          </m:ctrlPr>
                        </m:sSubPr>
                        <m:e>
                          <m:r>
                            <a:rPr lang="en-US" sz="1950" i="1">
                              <a:latin typeface="Cambria Math" panose="02040503050406030204" pitchFamily="18" charset="0"/>
                              <a:ea typeface="Cambria Math" panose="02040503050406030204" pitchFamily="18" charset="0"/>
                            </a:rPr>
                            <m:t>⇒</m:t>
                          </m:r>
                          <m:r>
                            <a:rPr lang="en-US" sz="1950" i="1">
                              <a:latin typeface="Cambria Math" panose="02040503050406030204" pitchFamily="18" charset="0"/>
                            </a:rPr>
                            <m:t>𝑊</m:t>
                          </m:r>
                        </m:e>
                        <m:sub>
                          <m:r>
                            <a:rPr lang="en-US" sz="1950" i="1">
                              <a:latin typeface="Cambria Math" panose="02040503050406030204" pitchFamily="18" charset="0"/>
                            </a:rPr>
                            <m:t>𝛼</m:t>
                          </m:r>
                        </m:sub>
                      </m:sSub>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rPr>
                            <m:t>𝛼</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rPr>
                            <m:t>𝛽</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rPr>
                            <m:t>𝛼</m:t>
                          </m:r>
                        </m:sub>
                      </m:sSub>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rPr>
                            <m:t>𝛽</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a:latin typeface="Cambria Math" panose="02040503050406030204" pitchFamily="18" charset="0"/>
                            </a:rPr>
                            <m:t>0</m:t>
                          </m:r>
                        </m:sub>
                      </m:sSub>
                    </m:oMath>
                  </m:oMathPara>
                </a14:m>
                <a:endParaRPr lang="en-US" sz="1950" dirty="0"/>
              </a:p>
            </p:txBody>
          </p:sp>
        </mc:Choice>
        <mc:Fallback xmlns="">
          <p:sp>
            <p:nvSpPr>
              <p:cNvPr id="8" name="TextBox 7">
                <a:extLst>
                  <a:ext uri="{FF2B5EF4-FFF2-40B4-BE49-F238E27FC236}">
                    <a16:creationId xmlns:a16="http://schemas.microsoft.com/office/drawing/2014/main" id="{F652D56F-0B6B-4870-9D25-53188395B83B}"/>
                  </a:ext>
                </a:extLst>
              </p:cNvPr>
              <p:cNvSpPr txBox="1">
                <a:spLocks noRot="1" noChangeAspect="1" noMove="1" noResize="1" noEditPoints="1" noAdjustHandles="1" noChangeArrowheads="1" noChangeShapeType="1" noTextEdit="1"/>
              </p:cNvSpPr>
              <p:nvPr/>
            </p:nvSpPr>
            <p:spPr>
              <a:xfrm>
                <a:off x="2277047" y="3728025"/>
                <a:ext cx="3039102" cy="392159"/>
              </a:xfrm>
              <a:prstGeom prst="rect">
                <a:avLst/>
              </a:prstGeom>
              <a:blipFill>
                <a:blip r:embed="rId4"/>
                <a:stretch>
                  <a:fillRect l="-803" r="-201" b="-468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269C41C3-4FB5-44D3-8BE1-BA47D717CDCE}"/>
                  </a:ext>
                </a:extLst>
              </p:cNvPr>
              <p:cNvSpPr txBox="1"/>
              <p:nvPr/>
            </p:nvSpPr>
            <p:spPr>
              <a:xfrm>
                <a:off x="2324899" y="4432925"/>
                <a:ext cx="2942537" cy="41787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950" i="1">
                              <a:latin typeface="Cambria Math" panose="02040503050406030204" pitchFamily="18" charset="0"/>
                            </a:rPr>
                          </m:ctrlPr>
                        </m:sSubPr>
                        <m:e>
                          <m:r>
                            <a:rPr lang="en-US" sz="1950" i="1">
                              <a:latin typeface="Cambria Math" panose="02040503050406030204" pitchFamily="18" charset="0"/>
                              <a:ea typeface="Cambria Math" panose="02040503050406030204" pitchFamily="18" charset="0"/>
                            </a:rPr>
                            <m:t>⇒</m:t>
                          </m:r>
                          <m:r>
                            <a:rPr lang="en-US" sz="1950" i="1">
                              <a:latin typeface="Cambria Math" panose="02040503050406030204" pitchFamily="18" charset="0"/>
                            </a:rPr>
                            <m:t>𝑊</m:t>
                          </m:r>
                        </m:e>
                        <m:sub>
                          <m:r>
                            <a:rPr lang="en-US" sz="1950" i="1">
                              <a:latin typeface="Cambria Math" panose="02040503050406030204" pitchFamily="18" charset="0"/>
                            </a:rPr>
                            <m:t>𝛼</m:t>
                          </m:r>
                        </m:sub>
                      </m:sSub>
                      <m:d>
                        <m:dPr>
                          <m:ctrlPr>
                            <a:rPr lang="en-US" sz="1950" i="1">
                              <a:latin typeface="Cambria Math" panose="02040503050406030204" pitchFamily="18" charset="0"/>
                            </a:rPr>
                          </m:ctrlPr>
                        </m:dPr>
                        <m:e>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rPr>
                                <m:t>𝛼</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rPr>
                                <m:t>𝛽</m:t>
                              </m:r>
                            </m:sub>
                          </m:sSub>
                        </m:e>
                      </m:d>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a:latin typeface="Cambria Math" panose="02040503050406030204" pitchFamily="18" charset="0"/>
                            </a:rPr>
                            <m:t>0</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rPr>
                            <m:t>𝛽</m:t>
                          </m:r>
                        </m:sub>
                      </m:sSub>
                    </m:oMath>
                  </m:oMathPara>
                </a14:m>
                <a:endParaRPr lang="en-US" sz="1950" dirty="0"/>
              </a:p>
            </p:txBody>
          </p:sp>
        </mc:Choice>
        <mc:Fallback xmlns="">
          <p:sp>
            <p:nvSpPr>
              <p:cNvPr id="9" name="TextBox 8">
                <a:extLst>
                  <a:ext uri="{FF2B5EF4-FFF2-40B4-BE49-F238E27FC236}">
                    <a16:creationId xmlns:a16="http://schemas.microsoft.com/office/drawing/2014/main" id="{269C41C3-4FB5-44D3-8BE1-BA47D717CDCE}"/>
                  </a:ext>
                </a:extLst>
              </p:cNvPr>
              <p:cNvSpPr txBox="1">
                <a:spLocks noRot="1" noChangeAspect="1" noMove="1" noResize="1" noEditPoints="1" noAdjustHandles="1" noChangeArrowheads="1" noChangeShapeType="1" noTextEdit="1"/>
              </p:cNvSpPr>
              <p:nvPr/>
            </p:nvSpPr>
            <p:spPr>
              <a:xfrm>
                <a:off x="2324899" y="4432925"/>
                <a:ext cx="2942537" cy="417871"/>
              </a:xfrm>
              <a:prstGeom prst="rect">
                <a:avLst/>
              </a:prstGeom>
              <a:blipFill>
                <a:blip r:embed="rId5"/>
                <a:stretch>
                  <a:fillRect l="-828" r="-828" b="-144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a:extLst>
                  <a:ext uri="{FF2B5EF4-FFF2-40B4-BE49-F238E27FC236}">
                    <a16:creationId xmlns:a16="http://schemas.microsoft.com/office/drawing/2014/main" id="{72025F4D-B47F-496C-9510-4E09089916E0}"/>
                  </a:ext>
                </a:extLst>
              </p:cNvPr>
              <p:cNvSpPr/>
              <p:nvPr/>
            </p:nvSpPr>
            <p:spPr>
              <a:xfrm>
                <a:off x="2769732" y="5163537"/>
                <a:ext cx="2052870" cy="88787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950" b="1" i="1">
                              <a:latin typeface="Cambria Math" panose="02040503050406030204" pitchFamily="18" charset="0"/>
                            </a:rPr>
                          </m:ctrlPr>
                        </m:sSubPr>
                        <m:e>
                          <m:r>
                            <a:rPr lang="en-US" sz="1950" b="1" i="1">
                              <a:latin typeface="Cambria Math" panose="02040503050406030204" pitchFamily="18" charset="0"/>
                              <a:ea typeface="Cambria Math" panose="02040503050406030204" pitchFamily="18" charset="0"/>
                            </a:rPr>
                            <m:t>⇒</m:t>
                          </m:r>
                          <m:r>
                            <a:rPr lang="en-US" sz="1950" b="1" i="1">
                              <a:latin typeface="Cambria Math" panose="02040503050406030204" pitchFamily="18" charset="0"/>
                            </a:rPr>
                            <m:t>𝑾</m:t>
                          </m:r>
                        </m:e>
                        <m:sub>
                          <m:r>
                            <a:rPr lang="en-US" sz="1950" b="1" i="1">
                              <a:latin typeface="Cambria Math" panose="02040503050406030204" pitchFamily="18" charset="0"/>
                            </a:rPr>
                            <m:t>𝜶</m:t>
                          </m:r>
                        </m:sub>
                      </m:sSub>
                      <m:r>
                        <a:rPr lang="en-US" sz="1950" b="1">
                          <a:latin typeface="Cambria Math" panose="02040503050406030204" pitchFamily="18" charset="0"/>
                        </a:rPr>
                        <m:t>=</m:t>
                      </m:r>
                      <m:f>
                        <m:fPr>
                          <m:ctrlPr>
                            <a:rPr lang="en-US" sz="1950" b="1" i="1">
                              <a:latin typeface="Cambria Math" panose="02040503050406030204" pitchFamily="18" charset="0"/>
                            </a:rPr>
                          </m:ctrlPr>
                        </m:fPr>
                        <m:num>
                          <m:sSub>
                            <m:sSubPr>
                              <m:ctrlPr>
                                <a:rPr lang="en-US" sz="1950" b="1" i="1">
                                  <a:latin typeface="Cambria Math" panose="02040503050406030204" pitchFamily="18" charset="0"/>
                                </a:rPr>
                              </m:ctrlPr>
                            </m:sSubPr>
                            <m:e>
                              <m:r>
                                <a:rPr lang="en-US" sz="1950" b="1" i="1">
                                  <a:latin typeface="Cambria Math" panose="02040503050406030204" pitchFamily="18" charset="0"/>
                                </a:rPr>
                                <m:t>𝑪</m:t>
                              </m:r>
                            </m:e>
                            <m:sub>
                              <m:r>
                                <a:rPr lang="en-US" sz="1950" b="1" i="1">
                                  <a:latin typeface="Cambria Math" panose="02040503050406030204" pitchFamily="18" charset="0"/>
                                </a:rPr>
                                <m:t>𝟎</m:t>
                              </m:r>
                            </m:sub>
                          </m:sSub>
                          <m:r>
                            <a:rPr lang="en-US" sz="1950" b="1">
                              <a:latin typeface="Cambria Math" panose="02040503050406030204" pitchFamily="18" charset="0"/>
                            </a:rPr>
                            <m:t>−</m:t>
                          </m:r>
                          <m:sSub>
                            <m:sSubPr>
                              <m:ctrlPr>
                                <a:rPr lang="en-US" sz="1950" b="1" i="1">
                                  <a:latin typeface="Cambria Math" panose="02040503050406030204" pitchFamily="18" charset="0"/>
                                </a:rPr>
                              </m:ctrlPr>
                            </m:sSubPr>
                            <m:e>
                              <m:r>
                                <a:rPr lang="en-US" sz="1950" b="1" i="1">
                                  <a:latin typeface="Cambria Math" panose="02040503050406030204" pitchFamily="18" charset="0"/>
                                </a:rPr>
                                <m:t>𝑪</m:t>
                              </m:r>
                            </m:e>
                            <m:sub>
                              <m:r>
                                <a:rPr lang="en-US" sz="1950" b="1" i="1">
                                  <a:latin typeface="Cambria Math" panose="02040503050406030204" pitchFamily="18" charset="0"/>
                                </a:rPr>
                                <m:t>𝜷</m:t>
                              </m:r>
                            </m:sub>
                          </m:sSub>
                        </m:num>
                        <m:den>
                          <m:sSub>
                            <m:sSubPr>
                              <m:ctrlPr>
                                <a:rPr lang="en-US" sz="1950" b="1" i="1">
                                  <a:latin typeface="Cambria Math" panose="02040503050406030204" pitchFamily="18" charset="0"/>
                                </a:rPr>
                              </m:ctrlPr>
                            </m:sSubPr>
                            <m:e>
                              <m:r>
                                <a:rPr lang="en-US" sz="1950" b="1" i="1">
                                  <a:latin typeface="Cambria Math" panose="02040503050406030204" pitchFamily="18" charset="0"/>
                                </a:rPr>
                                <m:t>𝑪</m:t>
                              </m:r>
                            </m:e>
                            <m:sub>
                              <m:r>
                                <a:rPr lang="en-US" sz="1950" b="1" i="1">
                                  <a:latin typeface="Cambria Math" panose="02040503050406030204" pitchFamily="18" charset="0"/>
                                </a:rPr>
                                <m:t>𝜶</m:t>
                              </m:r>
                            </m:sub>
                          </m:sSub>
                          <m:r>
                            <a:rPr lang="en-US" sz="1950" b="1">
                              <a:latin typeface="Cambria Math" panose="02040503050406030204" pitchFamily="18" charset="0"/>
                            </a:rPr>
                            <m:t>−</m:t>
                          </m:r>
                          <m:sSub>
                            <m:sSubPr>
                              <m:ctrlPr>
                                <a:rPr lang="en-US" sz="1950" b="1" i="1">
                                  <a:latin typeface="Cambria Math" panose="02040503050406030204" pitchFamily="18" charset="0"/>
                                </a:rPr>
                              </m:ctrlPr>
                            </m:sSubPr>
                            <m:e>
                              <m:r>
                                <a:rPr lang="en-US" sz="1950" b="1" i="1">
                                  <a:latin typeface="Cambria Math" panose="02040503050406030204" pitchFamily="18" charset="0"/>
                                </a:rPr>
                                <m:t>𝑪</m:t>
                              </m:r>
                            </m:e>
                            <m:sub>
                              <m:r>
                                <a:rPr lang="en-US" sz="1950" b="1" i="1">
                                  <a:latin typeface="Cambria Math" panose="02040503050406030204" pitchFamily="18" charset="0"/>
                                  <a:ea typeface="Cambria Math" panose="02040503050406030204" pitchFamily="18" charset="0"/>
                                </a:rPr>
                                <m:t>𝜷</m:t>
                              </m:r>
                            </m:sub>
                          </m:sSub>
                        </m:den>
                      </m:f>
                    </m:oMath>
                  </m:oMathPara>
                </a14:m>
                <a:endParaRPr lang="en-US" sz="1950" b="1" dirty="0"/>
              </a:p>
            </p:txBody>
          </p:sp>
        </mc:Choice>
        <mc:Fallback xmlns="">
          <p:sp>
            <p:nvSpPr>
              <p:cNvPr id="10" name="Rectangle 9">
                <a:extLst>
                  <a:ext uri="{FF2B5EF4-FFF2-40B4-BE49-F238E27FC236}">
                    <a16:creationId xmlns:a16="http://schemas.microsoft.com/office/drawing/2014/main" id="{72025F4D-B47F-496C-9510-4E09089916E0}"/>
                  </a:ext>
                </a:extLst>
              </p:cNvPr>
              <p:cNvSpPr>
                <a:spLocks noRot="1" noChangeAspect="1" noMove="1" noResize="1" noEditPoints="1" noAdjustHandles="1" noChangeArrowheads="1" noChangeShapeType="1" noTextEdit="1"/>
              </p:cNvSpPr>
              <p:nvPr/>
            </p:nvSpPr>
            <p:spPr>
              <a:xfrm>
                <a:off x="2769732" y="5163537"/>
                <a:ext cx="2052870" cy="887872"/>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EC1B73B6-E18A-473B-8923-6FF46AD63E64}"/>
                  </a:ext>
                </a:extLst>
              </p:cNvPr>
              <p:cNvSpPr txBox="1"/>
              <p:nvPr/>
            </p:nvSpPr>
            <p:spPr>
              <a:xfrm>
                <a:off x="6470640" y="2240163"/>
                <a:ext cx="3257815" cy="39215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rPr>
                            <m:t>𝛼</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rPr>
                            <m:t>𝛽</m:t>
                          </m:r>
                        </m:sub>
                      </m:sSub>
                      <m:r>
                        <a:rPr lang="en-US" sz="1950">
                          <a:latin typeface="Cambria Math" panose="02040503050406030204" pitchFamily="18" charset="0"/>
                        </a:rPr>
                        <m:t>=</m:t>
                      </m:r>
                      <m:r>
                        <a:rPr lang="en-US" sz="1950" i="1">
                          <a:latin typeface="Cambria Math" panose="02040503050406030204" pitchFamily="18" charset="0"/>
                        </a:rPr>
                        <m:t>1</m:t>
                      </m:r>
                      <m:r>
                        <a:rPr lang="en-US" sz="1950" i="1">
                          <a:latin typeface="Cambria Math" panose="02040503050406030204" pitchFamily="18" charset="0"/>
                          <a:ea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ea typeface="Cambria Math" panose="02040503050406030204" pitchFamily="18" charset="0"/>
                            </a:rPr>
                            <m:t>𝛼</m:t>
                          </m:r>
                        </m:sub>
                      </m:sSub>
                      <m:r>
                        <a:rPr lang="en-US" sz="1950">
                          <a:latin typeface="Cambria Math" panose="02040503050406030204" pitchFamily="18" charset="0"/>
                        </a:rPr>
                        <m:t>=1−</m:t>
                      </m:r>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ea typeface="Cambria Math" panose="02040503050406030204" pitchFamily="18" charset="0"/>
                            </a:rPr>
                            <m:t>𝛽</m:t>
                          </m:r>
                        </m:sub>
                      </m:sSub>
                    </m:oMath>
                  </m:oMathPara>
                </a14:m>
                <a:endParaRPr lang="en-US" sz="1950" dirty="0"/>
              </a:p>
            </p:txBody>
          </p:sp>
        </mc:Choice>
        <mc:Fallback xmlns="">
          <p:sp>
            <p:nvSpPr>
              <p:cNvPr id="11" name="TextBox 10">
                <a:extLst>
                  <a:ext uri="{FF2B5EF4-FFF2-40B4-BE49-F238E27FC236}">
                    <a16:creationId xmlns:a16="http://schemas.microsoft.com/office/drawing/2014/main" id="{EC1B73B6-E18A-473B-8923-6FF46AD63E64}"/>
                  </a:ext>
                </a:extLst>
              </p:cNvPr>
              <p:cNvSpPr txBox="1">
                <a:spLocks noRot="1" noChangeAspect="1" noMove="1" noResize="1" noEditPoints="1" noAdjustHandles="1" noChangeArrowheads="1" noChangeShapeType="1" noTextEdit="1"/>
              </p:cNvSpPr>
              <p:nvPr/>
            </p:nvSpPr>
            <p:spPr>
              <a:xfrm>
                <a:off x="6470640" y="2240163"/>
                <a:ext cx="3257815" cy="392159"/>
              </a:xfrm>
              <a:prstGeom prst="rect">
                <a:avLst/>
              </a:prstGeom>
              <a:blipFill>
                <a:blip r:embed="rId7"/>
                <a:stretch>
                  <a:fillRect l="-1121" r="-748" b="-307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BFB15484-5AA2-4920-9CF2-98EE5D659775}"/>
                  </a:ext>
                </a:extLst>
              </p:cNvPr>
              <p:cNvSpPr txBox="1"/>
              <p:nvPr/>
            </p:nvSpPr>
            <p:spPr>
              <a:xfrm>
                <a:off x="6735973" y="3019699"/>
                <a:ext cx="2806025" cy="41787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d>
                        <m:dPr>
                          <m:ctrlPr>
                            <a:rPr lang="en-US" sz="1950" i="1">
                              <a:latin typeface="Cambria Math" panose="02040503050406030204" pitchFamily="18" charset="0"/>
                            </a:rPr>
                          </m:ctrlPr>
                        </m:dPr>
                        <m:e>
                          <m:r>
                            <a:rPr lang="en-US" sz="1950">
                              <a:latin typeface="Cambria Math" panose="02040503050406030204" pitchFamily="18" charset="0"/>
                            </a:rPr>
                            <m:t>1−</m:t>
                          </m:r>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ea typeface="Cambria Math" panose="02040503050406030204" pitchFamily="18" charset="0"/>
                                </a:rPr>
                                <m:t>𝛽</m:t>
                              </m:r>
                            </m:sub>
                          </m:sSub>
                        </m:e>
                      </m:d>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ea typeface="Cambria Math" panose="02040503050406030204" pitchFamily="18" charset="0"/>
                            </a:rPr>
                            <m:t>𝛼</m:t>
                          </m:r>
                        </m:sub>
                      </m:sSub>
                      <m:r>
                        <a:rPr lang="en-US" sz="1950" i="1">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ea typeface="Cambria Math" panose="02040503050406030204" pitchFamily="18" charset="0"/>
                            </a:rPr>
                            <m:t>𝛽</m:t>
                          </m:r>
                        </m:sub>
                      </m:sSub>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ea typeface="Cambria Math" panose="02040503050406030204" pitchFamily="18" charset="0"/>
                            </a:rPr>
                            <m:t>𝛽</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a:latin typeface="Cambria Math" panose="02040503050406030204" pitchFamily="18" charset="0"/>
                            </a:rPr>
                            <m:t>0</m:t>
                          </m:r>
                        </m:sub>
                      </m:sSub>
                    </m:oMath>
                  </m:oMathPara>
                </a14:m>
                <a:endParaRPr lang="en-US" sz="1950" dirty="0"/>
              </a:p>
            </p:txBody>
          </p:sp>
        </mc:Choice>
        <mc:Fallback xmlns="">
          <p:sp>
            <p:nvSpPr>
              <p:cNvPr id="12" name="TextBox 11">
                <a:extLst>
                  <a:ext uri="{FF2B5EF4-FFF2-40B4-BE49-F238E27FC236}">
                    <a16:creationId xmlns:a16="http://schemas.microsoft.com/office/drawing/2014/main" id="{BFB15484-5AA2-4920-9CF2-98EE5D659775}"/>
                  </a:ext>
                </a:extLst>
              </p:cNvPr>
              <p:cNvSpPr txBox="1">
                <a:spLocks noRot="1" noChangeAspect="1" noMove="1" noResize="1" noEditPoints="1" noAdjustHandles="1" noChangeArrowheads="1" noChangeShapeType="1" noTextEdit="1"/>
              </p:cNvSpPr>
              <p:nvPr/>
            </p:nvSpPr>
            <p:spPr>
              <a:xfrm>
                <a:off x="6735973" y="3019699"/>
                <a:ext cx="2806025" cy="417871"/>
              </a:xfrm>
              <a:prstGeom prst="rect">
                <a:avLst/>
              </a:prstGeom>
              <a:blipFill>
                <a:blip r:embed="rId8"/>
                <a:stretch>
                  <a:fillRect r="-217" b="-144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BC01BD39-352E-4B06-8E19-818572796797}"/>
                  </a:ext>
                </a:extLst>
              </p:cNvPr>
              <p:cNvSpPr txBox="1"/>
              <p:nvPr/>
            </p:nvSpPr>
            <p:spPr>
              <a:xfrm>
                <a:off x="6644437" y="3658457"/>
                <a:ext cx="2905219" cy="39215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950" i="1">
                              <a:latin typeface="Cambria Math" panose="02040503050406030204" pitchFamily="18" charset="0"/>
                            </a:rPr>
                          </m:ctrlPr>
                        </m:sSubPr>
                        <m:e>
                          <m:r>
                            <a:rPr lang="en-US" sz="1950" i="1">
                              <a:latin typeface="Cambria Math" panose="02040503050406030204" pitchFamily="18" charset="0"/>
                              <a:ea typeface="Cambria Math" panose="02040503050406030204" pitchFamily="18" charset="0"/>
                            </a:rPr>
                            <m:t>⇒</m:t>
                          </m:r>
                          <m:sSub>
                            <m:sSubPr>
                              <m:ctrlPr>
                                <a:rPr lang="en-US" sz="1950" i="1">
                                  <a:latin typeface="Cambria Math" panose="02040503050406030204" pitchFamily="18" charset="0"/>
                                  <a:ea typeface="Cambria Math" panose="02040503050406030204" pitchFamily="18" charset="0"/>
                                </a:rPr>
                              </m:ctrlPr>
                            </m:sSubPr>
                            <m:e>
                              <m:r>
                                <a:rPr lang="en-US" sz="1950" i="1">
                                  <a:latin typeface="Cambria Math" panose="02040503050406030204" pitchFamily="18" charset="0"/>
                                  <a:ea typeface="Cambria Math" panose="02040503050406030204" pitchFamily="18" charset="0"/>
                                </a:rPr>
                                <m:t>𝐶</m:t>
                              </m:r>
                            </m:e>
                            <m:sub>
                              <m:r>
                                <a:rPr lang="en-US" sz="1950" i="1">
                                  <a:latin typeface="Cambria Math" panose="02040503050406030204" pitchFamily="18" charset="0"/>
                                  <a:ea typeface="Cambria Math" panose="02040503050406030204" pitchFamily="18" charset="0"/>
                                </a:rPr>
                                <m:t>𝛼</m:t>
                              </m:r>
                              <m:r>
                                <a:rPr lang="en-US" sz="1950" i="1">
                                  <a:latin typeface="Cambria Math" panose="02040503050406030204" pitchFamily="18" charset="0"/>
                                  <a:ea typeface="Cambria Math" panose="02040503050406030204" pitchFamily="18" charset="0"/>
                                </a:rPr>
                                <m:t>−</m:t>
                              </m:r>
                            </m:sub>
                          </m:sSub>
                          <m:r>
                            <a:rPr lang="en-US" sz="1950" i="1">
                              <a:latin typeface="Cambria Math" panose="02040503050406030204" pitchFamily="18" charset="0"/>
                            </a:rPr>
                            <m:t>𝑊</m:t>
                          </m:r>
                        </m:e>
                        <m:sub>
                          <m:r>
                            <a:rPr lang="en-US" sz="1950" i="1">
                              <a:latin typeface="Cambria Math" panose="02040503050406030204" pitchFamily="18" charset="0"/>
                              <a:ea typeface="Cambria Math" panose="02040503050406030204" pitchFamily="18" charset="0"/>
                            </a:rPr>
                            <m:t>𝛽</m:t>
                          </m:r>
                        </m:sub>
                      </m:sSub>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rPr>
                            <m:t>𝛼</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𝑊</m:t>
                          </m:r>
                        </m:e>
                        <m:sub>
                          <m:r>
                            <a:rPr lang="en-US" sz="1950" i="1">
                              <a:latin typeface="Cambria Math" panose="02040503050406030204" pitchFamily="18" charset="0"/>
                              <a:ea typeface="Cambria Math" panose="02040503050406030204" pitchFamily="18" charset="0"/>
                            </a:rPr>
                            <m:t>𝛽</m:t>
                          </m:r>
                        </m:sub>
                      </m:sSub>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rPr>
                            <m:t>𝛽</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a:latin typeface="Cambria Math" panose="02040503050406030204" pitchFamily="18" charset="0"/>
                            </a:rPr>
                            <m:t>0</m:t>
                          </m:r>
                        </m:sub>
                      </m:sSub>
                    </m:oMath>
                  </m:oMathPara>
                </a14:m>
                <a:endParaRPr lang="en-US" sz="1950" dirty="0"/>
              </a:p>
            </p:txBody>
          </p:sp>
        </mc:Choice>
        <mc:Fallback xmlns="">
          <p:sp>
            <p:nvSpPr>
              <p:cNvPr id="13" name="TextBox 12">
                <a:extLst>
                  <a:ext uri="{FF2B5EF4-FFF2-40B4-BE49-F238E27FC236}">
                    <a16:creationId xmlns:a16="http://schemas.microsoft.com/office/drawing/2014/main" id="{BC01BD39-352E-4B06-8E19-818572796797}"/>
                  </a:ext>
                </a:extLst>
              </p:cNvPr>
              <p:cNvSpPr txBox="1">
                <a:spLocks noRot="1" noChangeAspect="1" noMove="1" noResize="1" noEditPoints="1" noAdjustHandles="1" noChangeArrowheads="1" noChangeShapeType="1" noTextEdit="1"/>
              </p:cNvSpPr>
              <p:nvPr/>
            </p:nvSpPr>
            <p:spPr>
              <a:xfrm>
                <a:off x="6644437" y="3658457"/>
                <a:ext cx="2905219" cy="392159"/>
              </a:xfrm>
              <a:prstGeom prst="rect">
                <a:avLst/>
              </a:prstGeom>
              <a:blipFill>
                <a:blip r:embed="rId9"/>
                <a:stretch>
                  <a:fillRect l="-839" b="-468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EE55EF37-0676-4691-AEF7-6F6B67576760}"/>
                  </a:ext>
                </a:extLst>
              </p:cNvPr>
              <p:cNvSpPr txBox="1"/>
              <p:nvPr/>
            </p:nvSpPr>
            <p:spPr>
              <a:xfrm>
                <a:off x="6620264" y="4363358"/>
                <a:ext cx="2963055" cy="41787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950" i="1">
                              <a:latin typeface="Cambria Math" panose="02040503050406030204" pitchFamily="18" charset="0"/>
                            </a:rPr>
                          </m:ctrlPr>
                        </m:sSubPr>
                        <m:e>
                          <m:r>
                            <a:rPr lang="en-US" sz="1950" i="1">
                              <a:latin typeface="Cambria Math" panose="02040503050406030204" pitchFamily="18" charset="0"/>
                              <a:ea typeface="Cambria Math" panose="02040503050406030204" pitchFamily="18" charset="0"/>
                            </a:rPr>
                            <m:t>⇒</m:t>
                          </m:r>
                          <m:r>
                            <a:rPr lang="en-US" sz="1950" i="1">
                              <a:latin typeface="Cambria Math" panose="02040503050406030204" pitchFamily="18" charset="0"/>
                            </a:rPr>
                            <m:t>𝑊</m:t>
                          </m:r>
                        </m:e>
                        <m:sub>
                          <m:r>
                            <a:rPr lang="en-US" sz="1950" i="1">
                              <a:latin typeface="Cambria Math" panose="02040503050406030204" pitchFamily="18" charset="0"/>
                              <a:ea typeface="Cambria Math" panose="02040503050406030204" pitchFamily="18" charset="0"/>
                            </a:rPr>
                            <m:t>𝛽</m:t>
                          </m:r>
                        </m:sub>
                      </m:sSub>
                      <m:d>
                        <m:dPr>
                          <m:ctrlPr>
                            <a:rPr lang="en-US" sz="1950" i="1">
                              <a:latin typeface="Cambria Math" panose="02040503050406030204" pitchFamily="18" charset="0"/>
                            </a:rPr>
                          </m:ctrlPr>
                        </m:dPr>
                        <m:e>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ea typeface="Cambria Math" panose="02040503050406030204" pitchFamily="18" charset="0"/>
                                </a:rPr>
                                <m:t>𝛽</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ea typeface="Cambria Math" panose="02040503050406030204" pitchFamily="18" charset="0"/>
                                </a:rPr>
                                <m:t>𝛼</m:t>
                              </m:r>
                            </m:sub>
                          </m:sSub>
                        </m:e>
                      </m:d>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a:latin typeface="Cambria Math" panose="02040503050406030204" pitchFamily="18" charset="0"/>
                            </a:rPr>
                            <m:t>0</m:t>
                          </m:r>
                        </m:sub>
                      </m:sSub>
                      <m:r>
                        <a:rPr lang="en-US" sz="1950">
                          <a:latin typeface="Cambria Math" panose="02040503050406030204" pitchFamily="18" charset="0"/>
                        </a:rPr>
                        <m:t>−</m:t>
                      </m:r>
                      <m:sSub>
                        <m:sSubPr>
                          <m:ctrlPr>
                            <a:rPr lang="en-US" sz="1950" i="1">
                              <a:latin typeface="Cambria Math" panose="02040503050406030204" pitchFamily="18" charset="0"/>
                            </a:rPr>
                          </m:ctrlPr>
                        </m:sSubPr>
                        <m:e>
                          <m:r>
                            <a:rPr lang="en-US" sz="1950" i="1">
                              <a:latin typeface="Cambria Math" panose="02040503050406030204" pitchFamily="18" charset="0"/>
                            </a:rPr>
                            <m:t>𝐶</m:t>
                          </m:r>
                        </m:e>
                        <m:sub>
                          <m:r>
                            <a:rPr lang="en-US" sz="1950" i="1">
                              <a:latin typeface="Cambria Math" panose="02040503050406030204" pitchFamily="18" charset="0"/>
                              <a:ea typeface="Cambria Math" panose="02040503050406030204" pitchFamily="18" charset="0"/>
                            </a:rPr>
                            <m:t>𝛼</m:t>
                          </m:r>
                        </m:sub>
                      </m:sSub>
                    </m:oMath>
                  </m:oMathPara>
                </a14:m>
                <a:endParaRPr lang="en-US" sz="1950" dirty="0"/>
              </a:p>
            </p:txBody>
          </p:sp>
        </mc:Choice>
        <mc:Fallback xmlns="">
          <p:sp>
            <p:nvSpPr>
              <p:cNvPr id="14" name="TextBox 13">
                <a:extLst>
                  <a:ext uri="{FF2B5EF4-FFF2-40B4-BE49-F238E27FC236}">
                    <a16:creationId xmlns:a16="http://schemas.microsoft.com/office/drawing/2014/main" id="{EE55EF37-0676-4691-AEF7-6F6B67576760}"/>
                  </a:ext>
                </a:extLst>
              </p:cNvPr>
              <p:cNvSpPr txBox="1">
                <a:spLocks noRot="1" noChangeAspect="1" noMove="1" noResize="1" noEditPoints="1" noAdjustHandles="1" noChangeArrowheads="1" noChangeShapeType="1" noTextEdit="1"/>
              </p:cNvSpPr>
              <p:nvPr/>
            </p:nvSpPr>
            <p:spPr>
              <a:xfrm>
                <a:off x="6620264" y="4363358"/>
                <a:ext cx="2963055" cy="417871"/>
              </a:xfrm>
              <a:prstGeom prst="rect">
                <a:avLst/>
              </a:prstGeom>
              <a:blipFill>
                <a:blip r:embed="rId10"/>
                <a:stretch>
                  <a:fillRect l="-823" b="-294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Rectangle 14">
                <a:extLst>
                  <a:ext uri="{FF2B5EF4-FFF2-40B4-BE49-F238E27FC236}">
                    <a16:creationId xmlns:a16="http://schemas.microsoft.com/office/drawing/2014/main" id="{D957663A-020A-47CF-AFBB-DA4E15AB239A}"/>
                  </a:ext>
                </a:extLst>
              </p:cNvPr>
              <p:cNvSpPr/>
              <p:nvPr/>
            </p:nvSpPr>
            <p:spPr>
              <a:xfrm>
                <a:off x="7174581" y="5163537"/>
                <a:ext cx="2054473" cy="87402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950" b="1" i="1">
                              <a:latin typeface="Cambria Math" panose="02040503050406030204" pitchFamily="18" charset="0"/>
                            </a:rPr>
                          </m:ctrlPr>
                        </m:sSubPr>
                        <m:e>
                          <m:r>
                            <a:rPr lang="en-US" sz="1950" b="1" i="1">
                              <a:latin typeface="Cambria Math" panose="02040503050406030204" pitchFamily="18" charset="0"/>
                              <a:ea typeface="Cambria Math" panose="02040503050406030204" pitchFamily="18" charset="0"/>
                            </a:rPr>
                            <m:t>⇒</m:t>
                          </m:r>
                          <m:r>
                            <a:rPr lang="en-US" sz="1950" b="1" i="1">
                              <a:latin typeface="Cambria Math" panose="02040503050406030204" pitchFamily="18" charset="0"/>
                            </a:rPr>
                            <m:t>𝑾</m:t>
                          </m:r>
                        </m:e>
                        <m:sub>
                          <m:r>
                            <a:rPr lang="en-US" sz="1950" b="1" i="1">
                              <a:latin typeface="Cambria Math" panose="02040503050406030204" pitchFamily="18" charset="0"/>
                              <a:ea typeface="Cambria Math" panose="02040503050406030204" pitchFamily="18" charset="0"/>
                            </a:rPr>
                            <m:t>𝜷</m:t>
                          </m:r>
                        </m:sub>
                      </m:sSub>
                      <m:r>
                        <a:rPr lang="en-US" sz="1950" b="1">
                          <a:latin typeface="Cambria Math" panose="02040503050406030204" pitchFamily="18" charset="0"/>
                        </a:rPr>
                        <m:t>=</m:t>
                      </m:r>
                      <m:f>
                        <m:fPr>
                          <m:ctrlPr>
                            <a:rPr lang="en-US" sz="1950" b="1" i="1">
                              <a:latin typeface="Cambria Math" panose="02040503050406030204" pitchFamily="18" charset="0"/>
                            </a:rPr>
                          </m:ctrlPr>
                        </m:fPr>
                        <m:num>
                          <m:sSub>
                            <m:sSubPr>
                              <m:ctrlPr>
                                <a:rPr lang="en-US" sz="1950" b="1" i="1">
                                  <a:latin typeface="Cambria Math" panose="02040503050406030204" pitchFamily="18" charset="0"/>
                                </a:rPr>
                              </m:ctrlPr>
                            </m:sSubPr>
                            <m:e>
                              <m:r>
                                <a:rPr lang="en-US" sz="1950" b="1" i="1">
                                  <a:latin typeface="Cambria Math" panose="02040503050406030204" pitchFamily="18" charset="0"/>
                                </a:rPr>
                                <m:t>𝑪</m:t>
                              </m:r>
                            </m:e>
                            <m:sub>
                              <m:r>
                                <a:rPr lang="en-US" sz="1950" b="1" i="1">
                                  <a:latin typeface="Cambria Math" panose="02040503050406030204" pitchFamily="18" charset="0"/>
                                </a:rPr>
                                <m:t>𝟎</m:t>
                              </m:r>
                            </m:sub>
                          </m:sSub>
                          <m:r>
                            <a:rPr lang="en-US" sz="1950" b="1">
                              <a:latin typeface="Cambria Math" panose="02040503050406030204" pitchFamily="18" charset="0"/>
                            </a:rPr>
                            <m:t>−</m:t>
                          </m:r>
                          <m:sSub>
                            <m:sSubPr>
                              <m:ctrlPr>
                                <a:rPr lang="en-US" sz="1950" b="1" i="1">
                                  <a:latin typeface="Cambria Math" panose="02040503050406030204" pitchFamily="18" charset="0"/>
                                </a:rPr>
                              </m:ctrlPr>
                            </m:sSubPr>
                            <m:e>
                              <m:r>
                                <a:rPr lang="en-US" sz="1950" b="1" i="1">
                                  <a:latin typeface="Cambria Math" panose="02040503050406030204" pitchFamily="18" charset="0"/>
                                </a:rPr>
                                <m:t>𝑪</m:t>
                              </m:r>
                            </m:e>
                            <m:sub>
                              <m:r>
                                <a:rPr lang="en-US" sz="1950" b="1" i="1">
                                  <a:latin typeface="Cambria Math" panose="02040503050406030204" pitchFamily="18" charset="0"/>
                                  <a:ea typeface="Cambria Math" panose="02040503050406030204" pitchFamily="18" charset="0"/>
                                </a:rPr>
                                <m:t>𝜶</m:t>
                              </m:r>
                            </m:sub>
                          </m:sSub>
                        </m:num>
                        <m:den>
                          <m:sSub>
                            <m:sSubPr>
                              <m:ctrlPr>
                                <a:rPr lang="en-US" sz="1950" b="1" i="1">
                                  <a:latin typeface="Cambria Math" panose="02040503050406030204" pitchFamily="18" charset="0"/>
                                </a:rPr>
                              </m:ctrlPr>
                            </m:sSubPr>
                            <m:e>
                              <m:r>
                                <a:rPr lang="en-US" sz="1950" b="1" i="1">
                                  <a:latin typeface="Cambria Math" panose="02040503050406030204" pitchFamily="18" charset="0"/>
                                </a:rPr>
                                <m:t>𝑪</m:t>
                              </m:r>
                            </m:e>
                            <m:sub>
                              <m:r>
                                <a:rPr lang="en-US" sz="1950" b="1" i="1">
                                  <a:latin typeface="Cambria Math" panose="02040503050406030204" pitchFamily="18" charset="0"/>
                                  <a:ea typeface="Cambria Math" panose="02040503050406030204" pitchFamily="18" charset="0"/>
                                </a:rPr>
                                <m:t>𝜷</m:t>
                              </m:r>
                            </m:sub>
                          </m:sSub>
                          <m:r>
                            <a:rPr lang="en-US" sz="1950" b="1">
                              <a:latin typeface="Cambria Math" panose="02040503050406030204" pitchFamily="18" charset="0"/>
                            </a:rPr>
                            <m:t>−</m:t>
                          </m:r>
                          <m:sSub>
                            <m:sSubPr>
                              <m:ctrlPr>
                                <a:rPr lang="en-US" sz="1950" b="1" i="1">
                                  <a:latin typeface="Cambria Math" panose="02040503050406030204" pitchFamily="18" charset="0"/>
                                </a:rPr>
                              </m:ctrlPr>
                            </m:sSubPr>
                            <m:e>
                              <m:r>
                                <a:rPr lang="en-US" sz="1950" b="1" i="1">
                                  <a:latin typeface="Cambria Math" panose="02040503050406030204" pitchFamily="18" charset="0"/>
                                </a:rPr>
                                <m:t>𝑪</m:t>
                              </m:r>
                            </m:e>
                            <m:sub>
                              <m:r>
                                <a:rPr lang="en-US" sz="1950" b="1" i="1">
                                  <a:latin typeface="Cambria Math" panose="02040503050406030204" pitchFamily="18" charset="0"/>
                                  <a:ea typeface="Cambria Math" panose="02040503050406030204" pitchFamily="18" charset="0"/>
                                </a:rPr>
                                <m:t>𝜶</m:t>
                              </m:r>
                            </m:sub>
                          </m:sSub>
                        </m:den>
                      </m:f>
                    </m:oMath>
                  </m:oMathPara>
                </a14:m>
                <a:endParaRPr lang="en-US" sz="1950" b="1" dirty="0"/>
              </a:p>
            </p:txBody>
          </p:sp>
        </mc:Choice>
        <mc:Fallback xmlns="">
          <p:sp>
            <p:nvSpPr>
              <p:cNvPr id="15" name="Rectangle 14">
                <a:extLst>
                  <a:ext uri="{FF2B5EF4-FFF2-40B4-BE49-F238E27FC236}">
                    <a16:creationId xmlns:a16="http://schemas.microsoft.com/office/drawing/2014/main" id="{D957663A-020A-47CF-AFBB-DA4E15AB239A}"/>
                  </a:ext>
                </a:extLst>
              </p:cNvPr>
              <p:cNvSpPr>
                <a:spLocks noRot="1" noChangeAspect="1" noMove="1" noResize="1" noEditPoints="1" noAdjustHandles="1" noChangeArrowheads="1" noChangeShapeType="1" noTextEdit="1"/>
              </p:cNvSpPr>
              <p:nvPr/>
            </p:nvSpPr>
            <p:spPr>
              <a:xfrm>
                <a:off x="7174581" y="5163537"/>
                <a:ext cx="2054473" cy="874022"/>
              </a:xfrm>
              <a:prstGeom prst="rect">
                <a:avLst/>
              </a:prstGeom>
              <a:blipFill>
                <a:blip r:embed="rId11"/>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8137794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1EC433-6207-4521-A39B-4125CD799C79}"/>
              </a:ext>
            </a:extLst>
          </p:cNvPr>
          <p:cNvSpPr>
            <a:spLocks noGrp="1"/>
          </p:cNvSpPr>
          <p:nvPr>
            <p:ph type="sldNum" sz="quarter" idx="11"/>
          </p:nvPr>
        </p:nvSpPr>
        <p:spPr/>
        <p:txBody>
          <a:bodyPr/>
          <a:lstStyle/>
          <a:p>
            <a:fld id="{F0D23093-2AB0-F74C-B865-1A12A15B650E}" type="slidenum">
              <a:rPr lang="en-US" smtClean="0"/>
              <a:pPr/>
              <a:t>25</a:t>
            </a:fld>
            <a:endParaRPr lang="en-US" dirty="0"/>
          </a:p>
        </p:txBody>
      </p:sp>
      <p:sp>
        <p:nvSpPr>
          <p:cNvPr id="3" name="Title 2">
            <a:extLst>
              <a:ext uri="{FF2B5EF4-FFF2-40B4-BE49-F238E27FC236}">
                <a16:creationId xmlns:a16="http://schemas.microsoft.com/office/drawing/2014/main" id="{D5F98049-65BE-4DF5-A75E-26D51E4E56E3}"/>
              </a:ext>
            </a:extLst>
          </p:cNvPr>
          <p:cNvSpPr>
            <a:spLocks noGrp="1"/>
          </p:cNvSpPr>
          <p:nvPr>
            <p:ph type="title"/>
          </p:nvPr>
        </p:nvSpPr>
        <p:spPr/>
        <p:txBody>
          <a:bodyPr/>
          <a:lstStyle/>
          <a:p>
            <a:r>
              <a:rPr lang="en-US" dirty="0"/>
              <a:t>What can the Lever Rule Determine?</a:t>
            </a:r>
          </a:p>
        </p:txBody>
      </p:sp>
      <p:sp>
        <p:nvSpPr>
          <p:cNvPr id="5" name="Rectangle: Rounded Corners 4">
            <a:extLst>
              <a:ext uri="{FF2B5EF4-FFF2-40B4-BE49-F238E27FC236}">
                <a16:creationId xmlns:a16="http://schemas.microsoft.com/office/drawing/2014/main" id="{F2FD374B-E71D-4318-85E7-EE61A06974C2}"/>
              </a:ext>
            </a:extLst>
          </p:cNvPr>
          <p:cNvSpPr/>
          <p:nvPr/>
        </p:nvSpPr>
        <p:spPr>
          <a:xfrm>
            <a:off x="2209799" y="1556635"/>
            <a:ext cx="7010399" cy="1264673"/>
          </a:xfrm>
          <a:prstGeom prst="round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ctr">
              <a:lnSpc>
                <a:spcPct val="150000"/>
              </a:lnSpc>
            </a:pPr>
            <a:r>
              <a:rPr lang="en-US" sz="2400" b="1" dirty="0"/>
              <a:t>Weight fraction of single phases</a:t>
            </a:r>
          </a:p>
          <a:p>
            <a:pPr lvl="1" algn="ctr">
              <a:lnSpc>
                <a:spcPct val="150000"/>
              </a:lnSpc>
            </a:pPr>
            <a:r>
              <a:rPr lang="en-US" sz="2400" dirty="0"/>
              <a:t>Liquid, alpha, beta, etc.</a:t>
            </a:r>
          </a:p>
        </p:txBody>
      </p:sp>
      <p:sp>
        <p:nvSpPr>
          <p:cNvPr id="7" name="TextBox 6">
            <a:extLst>
              <a:ext uri="{FF2B5EF4-FFF2-40B4-BE49-F238E27FC236}">
                <a16:creationId xmlns:a16="http://schemas.microsoft.com/office/drawing/2014/main" id="{3D6580FD-38FE-4067-BAEC-7CE0B4B90BC1}"/>
              </a:ext>
            </a:extLst>
          </p:cNvPr>
          <p:cNvSpPr txBox="1"/>
          <p:nvPr/>
        </p:nvSpPr>
        <p:spPr>
          <a:xfrm>
            <a:off x="2171313" y="3962400"/>
            <a:ext cx="7087371" cy="1264673"/>
          </a:xfrm>
          <a:prstGeom prst="round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lnSpc>
                <a:spcPct val="150000"/>
              </a:lnSpc>
            </a:pPr>
            <a:r>
              <a:rPr lang="en-US" sz="2400" b="1" dirty="0"/>
              <a:t>Weight fraction of microconstituents</a:t>
            </a:r>
          </a:p>
          <a:p>
            <a:pPr lvl="1" algn="ctr">
              <a:lnSpc>
                <a:spcPct val="150000"/>
              </a:lnSpc>
            </a:pPr>
            <a:r>
              <a:rPr lang="en-US" sz="2400" dirty="0"/>
              <a:t>Eutectic, Pro-eutectic phase alpha or beta, etc.</a:t>
            </a:r>
          </a:p>
        </p:txBody>
      </p:sp>
      <p:pic>
        <p:nvPicPr>
          <p:cNvPr id="11" name="Audio 10">
            <a:hlinkClick r:id="" action="ppaction://media"/>
            <a:extLst>
              <a:ext uri="{FF2B5EF4-FFF2-40B4-BE49-F238E27FC236}">
                <a16:creationId xmlns:a16="http://schemas.microsoft.com/office/drawing/2014/main" id="{01156241-D32B-2C73-56A3-AD679791BDD2}"/>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370779" t="-370779" r="-370779" b="-370779"/>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4249794644"/>
      </p:ext>
    </p:extLst>
  </p:cSld>
  <p:clrMapOvr>
    <a:masterClrMapping/>
  </p:clrMapOvr>
  <mc:AlternateContent xmlns:mc="http://schemas.openxmlformats.org/markup-compatibility/2006">
    <mc:Choice xmlns:p14="http://schemas.microsoft.com/office/powerpoint/2010/main" Requires="p14">
      <p:transition p14:dur="250" advTm="2439">
        <p:fade/>
      </p:transition>
    </mc:Choice>
    <mc:Fallback>
      <p:transition advTm="243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4337C89-38E2-424B-8EF7-BF2F1A829B24}"/>
              </a:ext>
            </a:extLst>
          </p:cNvPr>
          <p:cNvSpPr>
            <a:spLocks noGrp="1"/>
          </p:cNvSpPr>
          <p:nvPr>
            <p:ph type="sldNum" sz="quarter" idx="11"/>
          </p:nvPr>
        </p:nvSpPr>
        <p:spPr/>
        <p:txBody>
          <a:bodyPr/>
          <a:lstStyle/>
          <a:p>
            <a:fld id="{F0D23093-2AB0-F74C-B865-1A12A15B650E}" type="slidenum">
              <a:rPr lang="en-US" smtClean="0"/>
              <a:pPr/>
              <a:t>26</a:t>
            </a:fld>
            <a:endParaRPr lang="en-US" dirty="0"/>
          </a:p>
        </p:txBody>
      </p:sp>
      <p:sp>
        <p:nvSpPr>
          <p:cNvPr id="3" name="Title 2">
            <a:extLst>
              <a:ext uri="{FF2B5EF4-FFF2-40B4-BE49-F238E27FC236}">
                <a16:creationId xmlns:a16="http://schemas.microsoft.com/office/drawing/2014/main" id="{3A7AB5B5-275A-4F6A-9A2E-DBCF0FE09147}"/>
              </a:ext>
            </a:extLst>
          </p:cNvPr>
          <p:cNvSpPr>
            <a:spLocks noGrp="1"/>
          </p:cNvSpPr>
          <p:nvPr>
            <p:ph type="title"/>
          </p:nvPr>
        </p:nvSpPr>
        <p:spPr/>
        <p:txBody>
          <a:bodyPr/>
          <a:lstStyle/>
          <a:p>
            <a:r>
              <a:rPr lang="en-US" dirty="0"/>
              <a:t>Microstructure Evolution</a:t>
            </a:r>
          </a:p>
        </p:txBody>
      </p:sp>
      <p:pic>
        <p:nvPicPr>
          <p:cNvPr id="4" name="Picture 3" descr="the lead tin binary phase diagram">
            <a:extLst>
              <a:ext uri="{FF2B5EF4-FFF2-40B4-BE49-F238E27FC236}">
                <a16:creationId xmlns:a16="http://schemas.microsoft.com/office/drawing/2014/main" id="{69E7E89F-0198-48BE-A53D-3EC5E9F195B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77240" y="2005426"/>
            <a:ext cx="4047925" cy="2750388"/>
          </a:xfrm>
          <a:prstGeom prst="rect">
            <a:avLst/>
          </a:prstGeom>
        </p:spPr>
      </p:pic>
      <p:sp>
        <p:nvSpPr>
          <p:cNvPr id="5" name="TextBox 4">
            <a:extLst>
              <a:ext uri="{FF2B5EF4-FFF2-40B4-BE49-F238E27FC236}">
                <a16:creationId xmlns:a16="http://schemas.microsoft.com/office/drawing/2014/main" id="{516CA26C-F013-4536-8AF1-99535515CAE9}"/>
              </a:ext>
            </a:extLst>
          </p:cNvPr>
          <p:cNvSpPr txBox="1"/>
          <p:nvPr/>
        </p:nvSpPr>
        <p:spPr>
          <a:xfrm>
            <a:off x="6172200" y="5107311"/>
            <a:ext cx="2497440" cy="307378"/>
          </a:xfrm>
          <a:prstGeom prst="rect">
            <a:avLst/>
          </a:prstGeom>
          <a:noFill/>
        </p:spPr>
        <p:txBody>
          <a:bodyPr wrap="square" rtlCol="0">
            <a:noAutofit/>
          </a:bodyPr>
          <a:lstStyle/>
          <a:p>
            <a:r>
              <a:rPr lang="en-GB" dirty="0"/>
              <a:t>Lead Tin Phase Diagram</a:t>
            </a:r>
          </a:p>
        </p:txBody>
      </p:sp>
      <p:grpSp>
        <p:nvGrpSpPr>
          <p:cNvPr id="6" name="Group 5" descr="a series of schematic images showing how the eutectic material solidifies from pure liquid to a two phase microstructure">
            <a:extLst>
              <a:ext uri="{FF2B5EF4-FFF2-40B4-BE49-F238E27FC236}">
                <a16:creationId xmlns:a16="http://schemas.microsoft.com/office/drawing/2014/main" id="{3B49E393-26A4-4707-90FC-7981B17B5FA9}"/>
              </a:ext>
            </a:extLst>
          </p:cNvPr>
          <p:cNvGrpSpPr/>
          <p:nvPr/>
        </p:nvGrpSpPr>
        <p:grpSpPr>
          <a:xfrm>
            <a:off x="7772400" y="1447800"/>
            <a:ext cx="2235457" cy="4087668"/>
            <a:chOff x="5242412" y="784684"/>
            <a:chExt cx="2980609" cy="5450224"/>
          </a:xfrm>
        </p:grpSpPr>
        <p:grpSp>
          <p:nvGrpSpPr>
            <p:cNvPr id="7" name="Group 6">
              <a:extLst>
                <a:ext uri="{FF2B5EF4-FFF2-40B4-BE49-F238E27FC236}">
                  <a16:creationId xmlns:a16="http://schemas.microsoft.com/office/drawing/2014/main" id="{4C3BAC82-CA24-4559-AE58-C0E812B3F96E}"/>
                </a:ext>
              </a:extLst>
            </p:cNvPr>
            <p:cNvGrpSpPr/>
            <p:nvPr/>
          </p:nvGrpSpPr>
          <p:grpSpPr>
            <a:xfrm>
              <a:off x="7328806" y="784684"/>
              <a:ext cx="894215" cy="5450224"/>
              <a:chOff x="7619621" y="741393"/>
              <a:chExt cx="894215" cy="5450224"/>
            </a:xfrm>
          </p:grpSpPr>
          <p:pic>
            <p:nvPicPr>
              <p:cNvPr id="16" name="Picture 15" descr="A circuit board&#10;&#10;Description generated with high confidence">
                <a:extLst>
                  <a:ext uri="{FF2B5EF4-FFF2-40B4-BE49-F238E27FC236}">
                    <a16:creationId xmlns:a16="http://schemas.microsoft.com/office/drawing/2014/main" id="{F3E61239-44EA-42AA-8668-8ED24623B5D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19622" y="5332529"/>
                <a:ext cx="894214" cy="859088"/>
              </a:xfrm>
              <a:prstGeom prst="rect">
                <a:avLst/>
              </a:prstGeom>
            </p:spPr>
          </p:pic>
          <p:pic>
            <p:nvPicPr>
              <p:cNvPr id="17" name="Picture 16" descr="a schematic of the liquid">
                <a:extLst>
                  <a:ext uri="{FF2B5EF4-FFF2-40B4-BE49-F238E27FC236}">
                    <a16:creationId xmlns:a16="http://schemas.microsoft.com/office/drawing/2014/main" id="{1B3907F5-BF56-4375-9A50-8C54E0E2C60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19622" y="741393"/>
                <a:ext cx="894214" cy="859088"/>
              </a:xfrm>
              <a:prstGeom prst="rect">
                <a:avLst/>
              </a:prstGeom>
            </p:spPr>
          </p:pic>
          <p:pic>
            <p:nvPicPr>
              <p:cNvPr id="18" name="Picture 17" descr="A close up of a logo&#10;&#10;Description generated with high confidence">
                <a:extLst>
                  <a:ext uri="{FF2B5EF4-FFF2-40B4-BE49-F238E27FC236}">
                    <a16:creationId xmlns:a16="http://schemas.microsoft.com/office/drawing/2014/main" id="{F0A6F413-D60C-4010-8CBB-BEE700E43C5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19621" y="1889177"/>
                <a:ext cx="894214" cy="859088"/>
              </a:xfrm>
              <a:prstGeom prst="rect">
                <a:avLst/>
              </a:prstGeom>
            </p:spPr>
          </p:pic>
          <p:pic>
            <p:nvPicPr>
              <p:cNvPr id="19" name="Picture 18" descr="A close up of a logo&#10;&#10;Description generated with high confidence">
                <a:extLst>
                  <a:ext uri="{FF2B5EF4-FFF2-40B4-BE49-F238E27FC236}">
                    <a16:creationId xmlns:a16="http://schemas.microsoft.com/office/drawing/2014/main" id="{05F47627-EEF8-456D-A8F4-E0F5C478A38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19623" y="3036961"/>
                <a:ext cx="894213" cy="859088"/>
              </a:xfrm>
              <a:prstGeom prst="rect">
                <a:avLst/>
              </a:prstGeom>
            </p:spPr>
          </p:pic>
          <p:pic>
            <p:nvPicPr>
              <p:cNvPr id="20" name="Picture 19" descr="A close up of a logo&#10;&#10;Description generated with high confidence">
                <a:extLst>
                  <a:ext uri="{FF2B5EF4-FFF2-40B4-BE49-F238E27FC236}">
                    <a16:creationId xmlns:a16="http://schemas.microsoft.com/office/drawing/2014/main" id="{F48A44C5-7F12-4F14-BE60-EFD32D4A01B7}"/>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619623" y="4184745"/>
                <a:ext cx="894213" cy="859088"/>
              </a:xfrm>
              <a:prstGeom prst="rect">
                <a:avLst/>
              </a:prstGeom>
            </p:spPr>
          </p:pic>
        </p:grpSp>
        <p:cxnSp>
          <p:nvCxnSpPr>
            <p:cNvPr id="8" name="Straight Connector 7">
              <a:extLst>
                <a:ext uri="{FF2B5EF4-FFF2-40B4-BE49-F238E27FC236}">
                  <a16:creationId xmlns:a16="http://schemas.microsoft.com/office/drawing/2014/main" id="{31EF410D-ED31-4397-B696-4C26605EC68B}"/>
                </a:ext>
              </a:extLst>
            </p:cNvPr>
            <p:cNvCxnSpPr>
              <a:cxnSpLocks/>
              <a:stCxn id="17" idx="1"/>
            </p:cNvCxnSpPr>
            <p:nvPr/>
          </p:nvCxnSpPr>
          <p:spPr bwMode="auto">
            <a:xfrm flipH="1">
              <a:off x="5464885" y="1214228"/>
              <a:ext cx="1863922" cy="1330507"/>
            </a:xfrm>
            <a:prstGeom prst="line">
              <a:avLst/>
            </a:prstGeom>
            <a:noFill/>
            <a:ln w="9525" cap="flat" cmpd="sng" algn="ctr">
              <a:solidFill>
                <a:srgbClr val="0000FF"/>
              </a:solidFill>
              <a:prstDash val="dash"/>
              <a:round/>
              <a:headEnd type="none" w="med" len="med"/>
              <a:tailEnd type="none" w="med" len="med"/>
            </a:ln>
            <a:effectLst/>
          </p:spPr>
        </p:cxnSp>
        <p:cxnSp>
          <p:nvCxnSpPr>
            <p:cNvPr id="9" name="Straight Connector 8">
              <a:extLst>
                <a:ext uri="{FF2B5EF4-FFF2-40B4-BE49-F238E27FC236}">
                  <a16:creationId xmlns:a16="http://schemas.microsoft.com/office/drawing/2014/main" id="{617242EA-B9FD-4902-B80F-DB28AE0C9EB9}"/>
                </a:ext>
              </a:extLst>
            </p:cNvPr>
            <p:cNvCxnSpPr>
              <a:cxnSpLocks/>
              <a:stCxn id="18" idx="1"/>
            </p:cNvCxnSpPr>
            <p:nvPr/>
          </p:nvCxnSpPr>
          <p:spPr bwMode="auto">
            <a:xfrm flipH="1">
              <a:off x="5497084" y="2362012"/>
              <a:ext cx="1831722" cy="760941"/>
            </a:xfrm>
            <a:prstGeom prst="line">
              <a:avLst/>
            </a:prstGeom>
            <a:noFill/>
            <a:ln w="9525" cap="flat" cmpd="sng" algn="ctr">
              <a:solidFill>
                <a:srgbClr val="0000FF"/>
              </a:solidFill>
              <a:prstDash val="dash"/>
              <a:round/>
              <a:headEnd type="none" w="med" len="med"/>
              <a:tailEnd type="none" w="med" len="med"/>
            </a:ln>
            <a:effectLst/>
          </p:spPr>
        </p:cxnSp>
        <p:cxnSp>
          <p:nvCxnSpPr>
            <p:cNvPr id="10" name="Straight Connector 9">
              <a:extLst>
                <a:ext uri="{FF2B5EF4-FFF2-40B4-BE49-F238E27FC236}">
                  <a16:creationId xmlns:a16="http://schemas.microsoft.com/office/drawing/2014/main" id="{AEB1D1CC-C957-4C4C-9E2A-871F14F57C07}"/>
                </a:ext>
              </a:extLst>
            </p:cNvPr>
            <p:cNvCxnSpPr>
              <a:cxnSpLocks/>
              <a:stCxn id="19" idx="1"/>
            </p:cNvCxnSpPr>
            <p:nvPr/>
          </p:nvCxnSpPr>
          <p:spPr bwMode="auto">
            <a:xfrm flipH="1" flipV="1">
              <a:off x="5486403" y="3232419"/>
              <a:ext cx="1842406" cy="277377"/>
            </a:xfrm>
            <a:prstGeom prst="line">
              <a:avLst/>
            </a:prstGeom>
            <a:noFill/>
            <a:ln w="9525" cap="flat" cmpd="sng" algn="ctr">
              <a:solidFill>
                <a:srgbClr val="0000FF"/>
              </a:solidFill>
              <a:prstDash val="dash"/>
              <a:round/>
              <a:headEnd type="none" w="med" len="med"/>
              <a:tailEnd type="none" w="med" len="med"/>
            </a:ln>
            <a:effectLst/>
          </p:spPr>
        </p:cxnSp>
        <p:cxnSp>
          <p:nvCxnSpPr>
            <p:cNvPr id="11" name="Straight Connector 10">
              <a:extLst>
                <a:ext uri="{FF2B5EF4-FFF2-40B4-BE49-F238E27FC236}">
                  <a16:creationId xmlns:a16="http://schemas.microsoft.com/office/drawing/2014/main" id="{77BCBB4D-5389-4772-BDC1-57C7E1DDFF40}"/>
                </a:ext>
              </a:extLst>
            </p:cNvPr>
            <p:cNvCxnSpPr>
              <a:cxnSpLocks/>
              <a:stCxn id="20" idx="1"/>
            </p:cNvCxnSpPr>
            <p:nvPr/>
          </p:nvCxnSpPr>
          <p:spPr bwMode="auto">
            <a:xfrm flipH="1" flipV="1">
              <a:off x="5486402" y="3305675"/>
              <a:ext cx="1842406" cy="1351905"/>
            </a:xfrm>
            <a:prstGeom prst="line">
              <a:avLst/>
            </a:prstGeom>
            <a:noFill/>
            <a:ln w="9525" cap="flat" cmpd="sng" algn="ctr">
              <a:solidFill>
                <a:srgbClr val="0000FF"/>
              </a:solidFill>
              <a:prstDash val="dash"/>
              <a:round/>
              <a:headEnd type="none" w="med" len="med"/>
              <a:tailEnd type="none" w="med" len="med"/>
            </a:ln>
            <a:effectLst/>
          </p:spPr>
        </p:cxnSp>
        <p:cxnSp>
          <p:nvCxnSpPr>
            <p:cNvPr id="12" name="Straight Connector 11">
              <a:extLst>
                <a:ext uri="{FF2B5EF4-FFF2-40B4-BE49-F238E27FC236}">
                  <a16:creationId xmlns:a16="http://schemas.microsoft.com/office/drawing/2014/main" id="{AC5F48CC-3322-478C-A1DD-8FC7C4209605}"/>
                </a:ext>
              </a:extLst>
            </p:cNvPr>
            <p:cNvCxnSpPr>
              <a:cxnSpLocks/>
              <a:stCxn id="16" idx="1"/>
            </p:cNvCxnSpPr>
            <p:nvPr/>
          </p:nvCxnSpPr>
          <p:spPr bwMode="auto">
            <a:xfrm flipH="1" flipV="1">
              <a:off x="5464885" y="4023916"/>
              <a:ext cx="1863922" cy="1781448"/>
            </a:xfrm>
            <a:prstGeom prst="line">
              <a:avLst/>
            </a:prstGeom>
            <a:noFill/>
            <a:ln w="9525" cap="flat" cmpd="sng" algn="ctr">
              <a:solidFill>
                <a:srgbClr val="0000FF"/>
              </a:solidFill>
              <a:prstDash val="dash"/>
              <a:round/>
              <a:headEnd type="none" w="med" len="med"/>
              <a:tailEnd type="none" w="med" len="med"/>
            </a:ln>
            <a:effectLst/>
          </p:spPr>
        </p:cxnSp>
        <p:sp>
          <p:nvSpPr>
            <p:cNvPr id="13" name="Oval 12">
              <a:extLst>
                <a:ext uri="{FF2B5EF4-FFF2-40B4-BE49-F238E27FC236}">
                  <a16:creationId xmlns:a16="http://schemas.microsoft.com/office/drawing/2014/main" id="{100DB40D-2AF3-4D9D-8E90-C36F1F06B32B}"/>
                </a:ext>
              </a:extLst>
            </p:cNvPr>
            <p:cNvSpPr>
              <a:spLocks noChangeAspect="1"/>
            </p:cNvSpPr>
            <p:nvPr/>
          </p:nvSpPr>
          <p:spPr>
            <a:xfrm>
              <a:off x="5242412" y="3112547"/>
              <a:ext cx="180000" cy="181268"/>
            </a:xfrm>
            <a:prstGeom prst="ellipse">
              <a:avLst/>
            </a:prstGeom>
            <a:solidFill>
              <a:srgbClr val="FFC000"/>
            </a:solidFill>
            <a:ln>
              <a:solidFill>
                <a:srgbClr val="C00000"/>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en-GB" dirty="0"/>
            </a:p>
          </p:txBody>
        </p:sp>
        <p:sp>
          <p:nvSpPr>
            <p:cNvPr id="14" name="Oval 13">
              <a:extLst>
                <a:ext uri="{FF2B5EF4-FFF2-40B4-BE49-F238E27FC236}">
                  <a16:creationId xmlns:a16="http://schemas.microsoft.com/office/drawing/2014/main" id="{5E74813E-D16D-400F-B369-B73B222947E9}"/>
                </a:ext>
              </a:extLst>
            </p:cNvPr>
            <p:cNvSpPr>
              <a:spLocks noChangeAspect="1"/>
            </p:cNvSpPr>
            <p:nvPr/>
          </p:nvSpPr>
          <p:spPr>
            <a:xfrm>
              <a:off x="5269412" y="2526645"/>
              <a:ext cx="126000" cy="126888"/>
            </a:xfrm>
            <a:prstGeom prst="ellipse">
              <a:avLst/>
            </a:prstGeom>
            <a:solidFill>
              <a:srgbClr val="FFC000"/>
            </a:solidFill>
            <a:ln>
              <a:solidFill>
                <a:srgbClr val="C00000"/>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en-GB" dirty="0"/>
            </a:p>
          </p:txBody>
        </p:sp>
        <p:sp>
          <p:nvSpPr>
            <p:cNvPr id="15" name="Oval 14">
              <a:extLst>
                <a:ext uri="{FF2B5EF4-FFF2-40B4-BE49-F238E27FC236}">
                  <a16:creationId xmlns:a16="http://schemas.microsoft.com/office/drawing/2014/main" id="{7A3100C3-FE72-42C4-B983-673BC2B450DD}"/>
                </a:ext>
              </a:extLst>
            </p:cNvPr>
            <p:cNvSpPr>
              <a:spLocks noChangeAspect="1"/>
            </p:cNvSpPr>
            <p:nvPr/>
          </p:nvSpPr>
          <p:spPr>
            <a:xfrm>
              <a:off x="5269412" y="3893161"/>
              <a:ext cx="126000" cy="126888"/>
            </a:xfrm>
            <a:prstGeom prst="ellipse">
              <a:avLst/>
            </a:prstGeom>
            <a:solidFill>
              <a:srgbClr val="FFC000"/>
            </a:solidFill>
            <a:ln>
              <a:solidFill>
                <a:srgbClr val="C00000"/>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en-GB" dirty="0"/>
            </a:p>
          </p:txBody>
        </p:sp>
      </p:grpSp>
      <p:grpSp>
        <p:nvGrpSpPr>
          <p:cNvPr id="21" name="Group 20" descr="highlighting the eutectic composition titled Path 1">
            <a:extLst>
              <a:ext uri="{FF2B5EF4-FFF2-40B4-BE49-F238E27FC236}">
                <a16:creationId xmlns:a16="http://schemas.microsoft.com/office/drawing/2014/main" id="{72246AB7-7CFA-4689-842A-388913E71B8C}"/>
              </a:ext>
            </a:extLst>
          </p:cNvPr>
          <p:cNvGrpSpPr/>
          <p:nvPr/>
        </p:nvGrpSpPr>
        <p:grpSpPr>
          <a:xfrm>
            <a:off x="7836362" y="1754236"/>
            <a:ext cx="507872" cy="251191"/>
            <a:chOff x="5333345" y="1331925"/>
            <a:chExt cx="677162" cy="334921"/>
          </a:xfrm>
        </p:grpSpPr>
        <p:cxnSp>
          <p:nvCxnSpPr>
            <p:cNvPr id="22" name="Straight Arrow Connector 21">
              <a:extLst>
                <a:ext uri="{FF2B5EF4-FFF2-40B4-BE49-F238E27FC236}">
                  <a16:creationId xmlns:a16="http://schemas.microsoft.com/office/drawing/2014/main" id="{964D782A-F0A4-4812-ABD7-1420B415C7E8}"/>
                </a:ext>
              </a:extLst>
            </p:cNvPr>
            <p:cNvCxnSpPr/>
            <p:nvPr/>
          </p:nvCxnSpPr>
          <p:spPr bwMode="auto">
            <a:xfrm>
              <a:off x="5333345" y="1404253"/>
              <a:ext cx="0" cy="262593"/>
            </a:xfrm>
            <a:prstGeom prst="straightConnector1">
              <a:avLst/>
            </a:prstGeom>
            <a:noFill/>
            <a:ln w="19050" cap="flat" cmpd="sng" algn="ctr">
              <a:solidFill>
                <a:srgbClr val="0000FF"/>
              </a:solidFill>
              <a:prstDash val="solid"/>
              <a:round/>
              <a:headEnd type="none" w="med" len="med"/>
              <a:tailEnd type="triangle" w="med" len="lg"/>
            </a:ln>
            <a:effectLst/>
          </p:spPr>
        </p:cxnSp>
        <p:sp>
          <p:nvSpPr>
            <p:cNvPr id="23" name="TextBox 22">
              <a:extLst>
                <a:ext uri="{FF2B5EF4-FFF2-40B4-BE49-F238E27FC236}">
                  <a16:creationId xmlns:a16="http://schemas.microsoft.com/office/drawing/2014/main" id="{0B6E800A-7BCB-498C-A4EF-CF670E92402F}"/>
                </a:ext>
              </a:extLst>
            </p:cNvPr>
            <p:cNvSpPr txBox="1"/>
            <p:nvPr/>
          </p:nvSpPr>
          <p:spPr>
            <a:xfrm>
              <a:off x="5365886" y="1331925"/>
              <a:ext cx="644621" cy="284731"/>
            </a:xfrm>
            <a:prstGeom prst="rect">
              <a:avLst/>
            </a:prstGeom>
            <a:noFill/>
          </p:spPr>
          <p:txBody>
            <a:bodyPr wrap="none" rtlCol="0">
              <a:noAutofit/>
            </a:bodyPr>
            <a:lstStyle/>
            <a:p>
              <a:r>
                <a:rPr lang="en-GB" sz="1200" dirty="0"/>
                <a:t>Path 1</a:t>
              </a:r>
            </a:p>
          </p:txBody>
        </p:sp>
      </p:grpSp>
      <p:sp>
        <p:nvSpPr>
          <p:cNvPr id="24" name="Oval 23" descr="a circle showing solidification down the eutectic composition ">
            <a:extLst>
              <a:ext uri="{FF2B5EF4-FFF2-40B4-BE49-F238E27FC236}">
                <a16:creationId xmlns:a16="http://schemas.microsoft.com/office/drawing/2014/main" id="{DA0F5ED7-9DF1-45E0-A6BB-1181BC13FC2B}"/>
              </a:ext>
            </a:extLst>
          </p:cNvPr>
          <p:cNvSpPr>
            <a:spLocks/>
          </p:cNvSpPr>
          <p:nvPr/>
        </p:nvSpPr>
        <p:spPr bwMode="auto">
          <a:xfrm>
            <a:off x="7740201" y="2303647"/>
            <a:ext cx="177495" cy="183134"/>
          </a:xfrm>
          <a:prstGeom prst="ellipse">
            <a:avLst/>
          </a:prstGeom>
          <a:solidFill>
            <a:srgbClr val="93F5FF"/>
          </a:solidFill>
          <a:ln w="19050" cap="flat" cmpd="sng" algn="ctr">
            <a:solidFill>
              <a:srgbClr val="0000FF"/>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noAutofit/>
          </a:bodyPr>
          <a:lstStyle/>
          <a:p>
            <a:endParaRPr lang="en-GB" b="1" dirty="0"/>
          </a:p>
        </p:txBody>
      </p:sp>
      <p:grpSp>
        <p:nvGrpSpPr>
          <p:cNvPr id="25" name="Group 24" descr="highlighting the eutectic composition titled Path 2">
            <a:extLst>
              <a:ext uri="{FF2B5EF4-FFF2-40B4-BE49-F238E27FC236}">
                <a16:creationId xmlns:a16="http://schemas.microsoft.com/office/drawing/2014/main" id="{E03BFE49-9857-4AB0-A35B-EE30ED8C59E1}"/>
              </a:ext>
            </a:extLst>
          </p:cNvPr>
          <p:cNvGrpSpPr/>
          <p:nvPr/>
        </p:nvGrpSpPr>
        <p:grpSpPr>
          <a:xfrm>
            <a:off x="6680171" y="1772674"/>
            <a:ext cx="507872" cy="251191"/>
            <a:chOff x="5333345" y="1331925"/>
            <a:chExt cx="677162" cy="334921"/>
          </a:xfrm>
        </p:grpSpPr>
        <p:cxnSp>
          <p:nvCxnSpPr>
            <p:cNvPr id="26" name="Straight Arrow Connector 25">
              <a:extLst>
                <a:ext uri="{FF2B5EF4-FFF2-40B4-BE49-F238E27FC236}">
                  <a16:creationId xmlns:a16="http://schemas.microsoft.com/office/drawing/2014/main" id="{40C4C57E-9273-4B5B-93EB-8B6E1C19F878}"/>
                </a:ext>
              </a:extLst>
            </p:cNvPr>
            <p:cNvCxnSpPr/>
            <p:nvPr/>
          </p:nvCxnSpPr>
          <p:spPr bwMode="auto">
            <a:xfrm>
              <a:off x="5333345" y="1404253"/>
              <a:ext cx="0" cy="262593"/>
            </a:xfrm>
            <a:prstGeom prst="straightConnector1">
              <a:avLst/>
            </a:prstGeom>
            <a:noFill/>
            <a:ln w="19050" cap="flat" cmpd="sng" algn="ctr">
              <a:solidFill>
                <a:srgbClr val="0000FF"/>
              </a:solidFill>
              <a:prstDash val="solid"/>
              <a:round/>
              <a:headEnd type="none" w="med" len="med"/>
              <a:tailEnd type="triangle" w="med" len="lg"/>
            </a:ln>
            <a:effectLst/>
          </p:spPr>
        </p:cxnSp>
        <p:sp>
          <p:nvSpPr>
            <p:cNvPr id="27" name="TextBox 26">
              <a:extLst>
                <a:ext uri="{FF2B5EF4-FFF2-40B4-BE49-F238E27FC236}">
                  <a16:creationId xmlns:a16="http://schemas.microsoft.com/office/drawing/2014/main" id="{E8F4A9BC-92B1-4001-87FA-920936B59AF1}"/>
                </a:ext>
              </a:extLst>
            </p:cNvPr>
            <p:cNvSpPr txBox="1"/>
            <p:nvPr/>
          </p:nvSpPr>
          <p:spPr>
            <a:xfrm>
              <a:off x="5365886" y="1331925"/>
              <a:ext cx="644621" cy="284731"/>
            </a:xfrm>
            <a:prstGeom prst="rect">
              <a:avLst/>
            </a:prstGeom>
            <a:noFill/>
          </p:spPr>
          <p:txBody>
            <a:bodyPr wrap="none" rtlCol="0">
              <a:noAutofit/>
            </a:bodyPr>
            <a:lstStyle/>
            <a:p>
              <a:r>
                <a:rPr lang="en-GB" sz="1200" dirty="0"/>
                <a:t>Path 2</a:t>
              </a:r>
            </a:p>
          </p:txBody>
        </p:sp>
      </p:grpSp>
      <p:grpSp>
        <p:nvGrpSpPr>
          <p:cNvPr id="28" name="Group 27" descr="a group of schematic images showing how primary alpha phase forms before hitting the eutectic isotherm depending on the alloy composition ">
            <a:extLst>
              <a:ext uri="{FF2B5EF4-FFF2-40B4-BE49-F238E27FC236}">
                <a16:creationId xmlns:a16="http://schemas.microsoft.com/office/drawing/2014/main" id="{13ECFAAF-725F-4565-A954-0C14069010E0}"/>
              </a:ext>
            </a:extLst>
          </p:cNvPr>
          <p:cNvGrpSpPr/>
          <p:nvPr/>
        </p:nvGrpSpPr>
        <p:grpSpPr>
          <a:xfrm>
            <a:off x="4523500" y="1457456"/>
            <a:ext cx="2216595" cy="4079038"/>
            <a:chOff x="2473766" y="1262055"/>
            <a:chExt cx="2728117" cy="5020354"/>
          </a:xfrm>
        </p:grpSpPr>
        <p:pic>
          <p:nvPicPr>
            <p:cNvPr id="29" name="Picture 28" descr="A picture containing animal&#10;&#10;Description generated with high confidence">
              <a:extLst>
                <a:ext uri="{FF2B5EF4-FFF2-40B4-BE49-F238E27FC236}">
                  <a16:creationId xmlns:a16="http://schemas.microsoft.com/office/drawing/2014/main" id="{90CE67BB-2675-4EB9-B04A-F23371DEC2E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73766" y="1262055"/>
              <a:ext cx="824383" cy="792000"/>
            </a:xfrm>
            <a:prstGeom prst="rect">
              <a:avLst/>
            </a:prstGeom>
          </p:spPr>
        </p:pic>
        <p:cxnSp>
          <p:nvCxnSpPr>
            <p:cNvPr id="30" name="Straight Connector 29">
              <a:extLst>
                <a:ext uri="{FF2B5EF4-FFF2-40B4-BE49-F238E27FC236}">
                  <a16:creationId xmlns:a16="http://schemas.microsoft.com/office/drawing/2014/main" id="{14EF1F2E-B955-4A7F-B092-BD5B7A3E6234}"/>
                </a:ext>
              </a:extLst>
            </p:cNvPr>
            <p:cNvCxnSpPr>
              <a:cxnSpLocks/>
              <a:stCxn id="29" idx="3"/>
              <a:endCxn id="35" idx="1"/>
            </p:cNvCxnSpPr>
            <p:nvPr/>
          </p:nvCxnSpPr>
          <p:spPr bwMode="auto">
            <a:xfrm>
              <a:off x="3298149" y="1658055"/>
              <a:ext cx="1804460" cy="696011"/>
            </a:xfrm>
            <a:prstGeom prst="line">
              <a:avLst/>
            </a:prstGeom>
            <a:noFill/>
            <a:ln w="9525" cap="flat" cmpd="sng" algn="ctr">
              <a:solidFill>
                <a:srgbClr val="0000FF"/>
              </a:solidFill>
              <a:prstDash val="dash"/>
              <a:round/>
              <a:headEnd type="none" w="med" len="med"/>
              <a:tailEnd type="none" w="med" len="med"/>
            </a:ln>
            <a:effectLst/>
          </p:spPr>
        </p:cxnSp>
        <p:cxnSp>
          <p:nvCxnSpPr>
            <p:cNvPr id="31" name="Straight Connector 30">
              <a:extLst>
                <a:ext uri="{FF2B5EF4-FFF2-40B4-BE49-F238E27FC236}">
                  <a16:creationId xmlns:a16="http://schemas.microsoft.com/office/drawing/2014/main" id="{6CE1459B-E93B-47A5-A8AF-16233DB96B5C}"/>
                </a:ext>
              </a:extLst>
            </p:cNvPr>
            <p:cNvCxnSpPr>
              <a:cxnSpLocks/>
            </p:cNvCxnSpPr>
            <p:nvPr/>
          </p:nvCxnSpPr>
          <p:spPr bwMode="auto">
            <a:xfrm>
              <a:off x="3307360" y="2711857"/>
              <a:ext cx="1657128" cy="116261"/>
            </a:xfrm>
            <a:prstGeom prst="line">
              <a:avLst/>
            </a:prstGeom>
            <a:noFill/>
            <a:ln w="9525" cap="flat" cmpd="sng" algn="ctr">
              <a:solidFill>
                <a:srgbClr val="0000FF"/>
              </a:solidFill>
              <a:prstDash val="dash"/>
              <a:round/>
              <a:headEnd type="none" w="med" len="med"/>
              <a:tailEnd type="none" w="med" len="med"/>
            </a:ln>
            <a:effectLst/>
          </p:spPr>
        </p:cxnSp>
        <p:cxnSp>
          <p:nvCxnSpPr>
            <p:cNvPr id="32" name="Straight Connector 31">
              <a:extLst>
                <a:ext uri="{FF2B5EF4-FFF2-40B4-BE49-F238E27FC236}">
                  <a16:creationId xmlns:a16="http://schemas.microsoft.com/office/drawing/2014/main" id="{48BE95E3-335D-45B0-8088-969FEA47AADF}"/>
                </a:ext>
              </a:extLst>
            </p:cNvPr>
            <p:cNvCxnSpPr>
              <a:cxnSpLocks/>
            </p:cNvCxnSpPr>
            <p:nvPr/>
          </p:nvCxnSpPr>
          <p:spPr bwMode="auto">
            <a:xfrm flipV="1">
              <a:off x="3298149" y="3080606"/>
              <a:ext cx="1732828" cy="685053"/>
            </a:xfrm>
            <a:prstGeom prst="line">
              <a:avLst/>
            </a:prstGeom>
            <a:noFill/>
            <a:ln w="9525" cap="flat" cmpd="sng" algn="ctr">
              <a:solidFill>
                <a:srgbClr val="0000FF"/>
              </a:solidFill>
              <a:prstDash val="dash"/>
              <a:round/>
              <a:headEnd type="none" w="med" len="med"/>
              <a:tailEnd type="none" w="med" len="med"/>
            </a:ln>
            <a:effectLst/>
          </p:spPr>
        </p:cxnSp>
        <p:cxnSp>
          <p:nvCxnSpPr>
            <p:cNvPr id="33" name="Straight Connector 32">
              <a:extLst>
                <a:ext uri="{FF2B5EF4-FFF2-40B4-BE49-F238E27FC236}">
                  <a16:creationId xmlns:a16="http://schemas.microsoft.com/office/drawing/2014/main" id="{D238738D-DC12-4B03-AD8E-D93722F6F82C}"/>
                </a:ext>
              </a:extLst>
            </p:cNvPr>
            <p:cNvCxnSpPr>
              <a:cxnSpLocks/>
            </p:cNvCxnSpPr>
            <p:nvPr/>
          </p:nvCxnSpPr>
          <p:spPr bwMode="auto">
            <a:xfrm flipV="1">
              <a:off x="3298148" y="3369593"/>
              <a:ext cx="1740662" cy="1449868"/>
            </a:xfrm>
            <a:prstGeom prst="line">
              <a:avLst/>
            </a:prstGeom>
            <a:noFill/>
            <a:ln w="9525" cap="flat" cmpd="sng" algn="ctr">
              <a:solidFill>
                <a:srgbClr val="0000FF"/>
              </a:solidFill>
              <a:prstDash val="dash"/>
              <a:round/>
              <a:headEnd type="none" w="med" len="med"/>
              <a:tailEnd type="none" w="med" len="med"/>
            </a:ln>
            <a:effectLst/>
          </p:spPr>
        </p:cxnSp>
        <p:cxnSp>
          <p:nvCxnSpPr>
            <p:cNvPr id="34" name="Straight Connector 33">
              <a:extLst>
                <a:ext uri="{FF2B5EF4-FFF2-40B4-BE49-F238E27FC236}">
                  <a16:creationId xmlns:a16="http://schemas.microsoft.com/office/drawing/2014/main" id="{7DE3C074-CDE1-4D4C-99AC-F6114C9BC0EC}"/>
                </a:ext>
              </a:extLst>
            </p:cNvPr>
            <p:cNvCxnSpPr>
              <a:cxnSpLocks/>
            </p:cNvCxnSpPr>
            <p:nvPr/>
          </p:nvCxnSpPr>
          <p:spPr bwMode="auto">
            <a:xfrm flipV="1">
              <a:off x="3298149" y="4152181"/>
              <a:ext cx="1802562" cy="1721081"/>
            </a:xfrm>
            <a:prstGeom prst="line">
              <a:avLst/>
            </a:prstGeom>
            <a:noFill/>
            <a:ln w="9525" cap="flat" cmpd="sng" algn="ctr">
              <a:solidFill>
                <a:srgbClr val="0000FF"/>
              </a:solidFill>
              <a:prstDash val="dash"/>
              <a:round/>
              <a:headEnd type="none" w="med" len="med"/>
              <a:tailEnd type="none" w="med" len="med"/>
            </a:ln>
            <a:effectLst/>
          </p:spPr>
        </p:cxnSp>
        <p:sp>
          <p:nvSpPr>
            <p:cNvPr id="35" name="Oval 34">
              <a:extLst>
                <a:ext uri="{FF2B5EF4-FFF2-40B4-BE49-F238E27FC236}">
                  <a16:creationId xmlns:a16="http://schemas.microsoft.com/office/drawing/2014/main" id="{315147E5-84ED-44A9-B74A-2CBEF478F1D7}"/>
                </a:ext>
              </a:extLst>
            </p:cNvPr>
            <p:cNvSpPr>
              <a:spLocks noChangeAspect="1"/>
            </p:cNvSpPr>
            <p:nvPr/>
          </p:nvSpPr>
          <p:spPr>
            <a:xfrm>
              <a:off x="5085576" y="2336913"/>
              <a:ext cx="116307" cy="117127"/>
            </a:xfrm>
            <a:prstGeom prst="ellipse">
              <a:avLst/>
            </a:prstGeom>
            <a:solidFill>
              <a:srgbClr val="FFC000"/>
            </a:solidFill>
            <a:ln>
              <a:solidFill>
                <a:srgbClr val="C00000"/>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en-GB" dirty="0"/>
            </a:p>
          </p:txBody>
        </p:sp>
        <p:sp>
          <p:nvSpPr>
            <p:cNvPr id="36" name="Oval 35">
              <a:extLst>
                <a:ext uri="{FF2B5EF4-FFF2-40B4-BE49-F238E27FC236}">
                  <a16:creationId xmlns:a16="http://schemas.microsoft.com/office/drawing/2014/main" id="{05286B31-9150-4086-9547-7C2974F63D96}"/>
                </a:ext>
              </a:extLst>
            </p:cNvPr>
            <p:cNvSpPr>
              <a:spLocks noChangeAspect="1"/>
            </p:cNvSpPr>
            <p:nvPr/>
          </p:nvSpPr>
          <p:spPr>
            <a:xfrm>
              <a:off x="5076432" y="2759144"/>
              <a:ext cx="116307" cy="117127"/>
            </a:xfrm>
            <a:prstGeom prst="ellipse">
              <a:avLst/>
            </a:prstGeom>
            <a:solidFill>
              <a:srgbClr val="FFC000"/>
            </a:solidFill>
            <a:ln>
              <a:solidFill>
                <a:srgbClr val="C00000"/>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en-GB" dirty="0"/>
            </a:p>
          </p:txBody>
        </p:sp>
        <p:sp>
          <p:nvSpPr>
            <p:cNvPr id="37" name="Oval 36">
              <a:extLst>
                <a:ext uri="{FF2B5EF4-FFF2-40B4-BE49-F238E27FC236}">
                  <a16:creationId xmlns:a16="http://schemas.microsoft.com/office/drawing/2014/main" id="{86887B3A-7CA1-4BF1-BC0E-1F7F55E93D1A}"/>
                </a:ext>
              </a:extLst>
            </p:cNvPr>
            <p:cNvSpPr>
              <a:spLocks noChangeAspect="1"/>
            </p:cNvSpPr>
            <p:nvPr/>
          </p:nvSpPr>
          <p:spPr>
            <a:xfrm>
              <a:off x="5076432" y="2977637"/>
              <a:ext cx="116307" cy="117127"/>
            </a:xfrm>
            <a:prstGeom prst="ellipse">
              <a:avLst/>
            </a:prstGeom>
            <a:solidFill>
              <a:srgbClr val="FFC000"/>
            </a:solidFill>
            <a:ln>
              <a:solidFill>
                <a:srgbClr val="C00000"/>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en-GB" dirty="0"/>
            </a:p>
          </p:txBody>
        </p:sp>
        <p:sp>
          <p:nvSpPr>
            <p:cNvPr id="38" name="Oval 37">
              <a:extLst>
                <a:ext uri="{FF2B5EF4-FFF2-40B4-BE49-F238E27FC236}">
                  <a16:creationId xmlns:a16="http://schemas.microsoft.com/office/drawing/2014/main" id="{51342DC3-8925-43DF-A5CC-CC805EC6CB97}"/>
                </a:ext>
              </a:extLst>
            </p:cNvPr>
            <p:cNvSpPr>
              <a:spLocks noChangeAspect="1"/>
            </p:cNvSpPr>
            <p:nvPr/>
          </p:nvSpPr>
          <p:spPr>
            <a:xfrm>
              <a:off x="5076427" y="3187567"/>
              <a:ext cx="116307" cy="117127"/>
            </a:xfrm>
            <a:prstGeom prst="ellipse">
              <a:avLst/>
            </a:prstGeom>
            <a:solidFill>
              <a:srgbClr val="FFC000"/>
            </a:solidFill>
            <a:ln>
              <a:solidFill>
                <a:srgbClr val="C00000"/>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en-GB" dirty="0"/>
            </a:p>
          </p:txBody>
        </p:sp>
        <p:sp>
          <p:nvSpPr>
            <p:cNvPr id="39" name="Oval 38">
              <a:extLst>
                <a:ext uri="{FF2B5EF4-FFF2-40B4-BE49-F238E27FC236}">
                  <a16:creationId xmlns:a16="http://schemas.microsoft.com/office/drawing/2014/main" id="{044B2912-EF7A-4016-90CD-D32D309CD51E}"/>
                </a:ext>
              </a:extLst>
            </p:cNvPr>
            <p:cNvSpPr>
              <a:spLocks noChangeAspect="1"/>
            </p:cNvSpPr>
            <p:nvPr/>
          </p:nvSpPr>
          <p:spPr>
            <a:xfrm>
              <a:off x="5076437" y="4008304"/>
              <a:ext cx="116307" cy="117127"/>
            </a:xfrm>
            <a:prstGeom prst="ellipse">
              <a:avLst/>
            </a:prstGeom>
            <a:solidFill>
              <a:srgbClr val="FFC000"/>
            </a:solidFill>
            <a:ln>
              <a:solidFill>
                <a:srgbClr val="C00000"/>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en-GB" dirty="0"/>
            </a:p>
          </p:txBody>
        </p:sp>
        <p:pic>
          <p:nvPicPr>
            <p:cNvPr id="40" name="Picture 39">
              <a:extLst>
                <a:ext uri="{FF2B5EF4-FFF2-40B4-BE49-F238E27FC236}">
                  <a16:creationId xmlns:a16="http://schemas.microsoft.com/office/drawing/2014/main" id="{07D65120-EF98-4761-9AE2-9B4B04615BF5}"/>
                </a:ext>
              </a:extLst>
            </p:cNvPr>
            <p:cNvPicPr>
              <a:picLocks noChangeAspect="1"/>
            </p:cNvPicPr>
            <p:nvPr/>
          </p:nvPicPr>
          <p:blipFill>
            <a:blip r:embed="rId12"/>
            <a:stretch>
              <a:fillRect/>
            </a:stretch>
          </p:blipFill>
          <p:spPr>
            <a:xfrm>
              <a:off x="2474566" y="2298703"/>
              <a:ext cx="821357" cy="795528"/>
            </a:xfrm>
            <a:prstGeom prst="rect">
              <a:avLst/>
            </a:prstGeom>
          </p:spPr>
        </p:pic>
        <p:pic>
          <p:nvPicPr>
            <p:cNvPr id="41" name="Picture 40">
              <a:extLst>
                <a:ext uri="{FF2B5EF4-FFF2-40B4-BE49-F238E27FC236}">
                  <a16:creationId xmlns:a16="http://schemas.microsoft.com/office/drawing/2014/main" id="{5FD2F644-D926-4E7D-A1E0-987F86A0ABC0}"/>
                </a:ext>
              </a:extLst>
            </p:cNvPr>
            <p:cNvPicPr>
              <a:picLocks noChangeAspect="1"/>
            </p:cNvPicPr>
            <p:nvPr/>
          </p:nvPicPr>
          <p:blipFill>
            <a:blip r:embed="rId13"/>
            <a:stretch>
              <a:fillRect/>
            </a:stretch>
          </p:blipFill>
          <p:spPr>
            <a:xfrm>
              <a:off x="2476598" y="3412434"/>
              <a:ext cx="832164" cy="795528"/>
            </a:xfrm>
            <a:prstGeom prst="rect">
              <a:avLst/>
            </a:prstGeom>
          </p:spPr>
        </p:pic>
        <p:pic>
          <p:nvPicPr>
            <p:cNvPr id="42" name="Picture 41">
              <a:extLst>
                <a:ext uri="{FF2B5EF4-FFF2-40B4-BE49-F238E27FC236}">
                  <a16:creationId xmlns:a16="http://schemas.microsoft.com/office/drawing/2014/main" id="{286AC660-A2CB-4942-A0E3-18EECF10DDCA}"/>
                </a:ext>
              </a:extLst>
            </p:cNvPr>
            <p:cNvPicPr>
              <a:picLocks noChangeAspect="1"/>
            </p:cNvPicPr>
            <p:nvPr/>
          </p:nvPicPr>
          <p:blipFill>
            <a:blip r:embed="rId14"/>
            <a:stretch>
              <a:fillRect/>
            </a:stretch>
          </p:blipFill>
          <p:spPr>
            <a:xfrm>
              <a:off x="2487480" y="4457739"/>
              <a:ext cx="831918" cy="831918"/>
            </a:xfrm>
            <a:prstGeom prst="rect">
              <a:avLst/>
            </a:prstGeom>
          </p:spPr>
        </p:pic>
        <p:pic>
          <p:nvPicPr>
            <p:cNvPr id="43" name="Picture 42">
              <a:extLst>
                <a:ext uri="{FF2B5EF4-FFF2-40B4-BE49-F238E27FC236}">
                  <a16:creationId xmlns:a16="http://schemas.microsoft.com/office/drawing/2014/main" id="{9FAF440F-6A74-4181-AEE3-CD2801622DB9}"/>
                </a:ext>
              </a:extLst>
            </p:cNvPr>
            <p:cNvPicPr>
              <a:picLocks noChangeAspect="1"/>
            </p:cNvPicPr>
            <p:nvPr/>
          </p:nvPicPr>
          <p:blipFill>
            <a:blip r:embed="rId15"/>
            <a:stretch>
              <a:fillRect/>
            </a:stretch>
          </p:blipFill>
          <p:spPr>
            <a:xfrm>
              <a:off x="2493468" y="5486881"/>
              <a:ext cx="825930" cy="795528"/>
            </a:xfrm>
            <a:prstGeom prst="rect">
              <a:avLst/>
            </a:prstGeom>
          </p:spPr>
        </p:pic>
      </p:grpSp>
      <p:sp>
        <p:nvSpPr>
          <p:cNvPr id="44" name="Oval 43" descr="a circle showing solidification at a composition off the eutectic isotherm through the alpha plus liquid region">
            <a:extLst>
              <a:ext uri="{FF2B5EF4-FFF2-40B4-BE49-F238E27FC236}">
                <a16:creationId xmlns:a16="http://schemas.microsoft.com/office/drawing/2014/main" id="{D0BDE8CA-2ECD-4D5D-89B7-9DE60BE17F1E}"/>
              </a:ext>
            </a:extLst>
          </p:cNvPr>
          <p:cNvSpPr/>
          <p:nvPr/>
        </p:nvSpPr>
        <p:spPr bwMode="auto">
          <a:xfrm>
            <a:off x="6603595" y="2293678"/>
            <a:ext cx="178498" cy="188645"/>
          </a:xfrm>
          <a:prstGeom prst="ellipse">
            <a:avLst/>
          </a:prstGeom>
          <a:solidFill>
            <a:srgbClr val="93F5FF"/>
          </a:solidFill>
          <a:ln w="19050" cap="flat" cmpd="sng" algn="ctr">
            <a:solidFill>
              <a:srgbClr val="0000FF"/>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noAutofit/>
          </a:bodyPr>
          <a:lstStyle/>
          <a:p>
            <a:endParaRPr lang="en-GB" b="1" dirty="0"/>
          </a:p>
        </p:txBody>
      </p:sp>
      <p:sp>
        <p:nvSpPr>
          <p:cNvPr id="45" name="TextBox 44">
            <a:extLst>
              <a:ext uri="{FF2B5EF4-FFF2-40B4-BE49-F238E27FC236}">
                <a16:creationId xmlns:a16="http://schemas.microsoft.com/office/drawing/2014/main" id="{F17B42B0-3B69-4BB8-9966-BB780CF24017}"/>
              </a:ext>
            </a:extLst>
          </p:cNvPr>
          <p:cNvSpPr txBox="1"/>
          <p:nvPr/>
        </p:nvSpPr>
        <p:spPr>
          <a:xfrm>
            <a:off x="1353686" y="1860618"/>
            <a:ext cx="2664890" cy="3333220"/>
          </a:xfrm>
          <a:prstGeom prst="rect">
            <a:avLst/>
          </a:prstGeom>
          <a:noFill/>
        </p:spPr>
        <p:txBody>
          <a:bodyPr wrap="square" rtlCol="0">
            <a:spAutoFit/>
          </a:bodyPr>
          <a:lstStyle/>
          <a:p>
            <a:pPr marL="278606" indent="-278606">
              <a:buFont typeface="Arial" panose="020B0604020202020204" pitchFamily="34" charset="0"/>
              <a:buChar char="•"/>
            </a:pPr>
            <a:r>
              <a:rPr lang="en-US" sz="1950" dirty="0"/>
              <a:t>As alloys solidify, their microstructure will evolve based on the composition</a:t>
            </a:r>
          </a:p>
          <a:p>
            <a:pPr marL="278606" indent="-278606">
              <a:buFont typeface="Arial" panose="020B0604020202020204" pitchFamily="34" charset="0"/>
              <a:buChar char="•"/>
            </a:pPr>
            <a:endParaRPr lang="en-US" sz="1950" dirty="0"/>
          </a:p>
          <a:p>
            <a:pPr marL="278606" indent="-278606">
              <a:buFont typeface="Arial" panose="020B0604020202020204" pitchFamily="34" charset="0"/>
              <a:buChar char="•"/>
            </a:pPr>
            <a:r>
              <a:rPr lang="en-US" sz="1950" dirty="0"/>
              <a:t>Phase diagrams can help give insight as to what microstructure will form </a:t>
            </a:r>
          </a:p>
        </p:txBody>
      </p:sp>
      <p:pic>
        <p:nvPicPr>
          <p:cNvPr id="51" name="Audio 50">
            <a:hlinkClick r:id="" action="ppaction://media"/>
            <a:extLst>
              <a:ext uri="{FF2B5EF4-FFF2-40B4-BE49-F238E27FC236}">
                <a16:creationId xmlns:a16="http://schemas.microsoft.com/office/drawing/2014/main" id="{9F7326E0-206E-BBFC-AA1D-22B5CFE73490}"/>
              </a:ext>
            </a:extLst>
          </p:cNvPr>
          <p:cNvPicPr>
            <a:picLocks noChangeAspect="1"/>
          </p:cNvPicPr>
          <p:nvPr>
            <a:audioFile r:link="rId3"/>
            <p:extLst>
              <p:ext uri="{DAA4B4D4-6D71-4841-9C94-3DE7FCFB9230}">
                <p14:media xmlns:p14="http://schemas.microsoft.com/office/powerpoint/2010/main" r:embed="rId2"/>
              </p:ext>
            </p:extLst>
          </p:nvPr>
        </p:nvPicPr>
        <p:blipFill>
          <a:blip r:embed="rId16"/>
          <a:srcRect l="-370779" t="-370779" r="-370779" b="-370779"/>
          <a:stretch>
            <a:fillRect/>
          </a:stretch>
        </p:blipFill>
        <p:spPr>
          <a:xfrm>
            <a:off x="10052304" y="4718304"/>
            <a:ext cx="2057400" cy="2057400"/>
          </a:xfrm>
          <a:prstGeom prst="ellipse">
            <a:avLst/>
          </a:prstGeom>
        </p:spPr>
      </p:pic>
    </p:spTree>
    <p:custDataLst>
      <p:tags r:id="rId1"/>
    </p:custDataLst>
    <p:extLst>
      <p:ext uri="{BB962C8B-B14F-4D97-AF65-F5344CB8AC3E}">
        <p14:creationId xmlns:p14="http://schemas.microsoft.com/office/powerpoint/2010/main" val="3381744103"/>
      </p:ext>
    </p:extLst>
  </p:cSld>
  <p:clrMapOvr>
    <a:masterClrMapping/>
  </p:clrMapOvr>
  <mc:AlternateContent xmlns:mc="http://schemas.openxmlformats.org/markup-compatibility/2006">
    <mc:Choice xmlns:p14="http://schemas.microsoft.com/office/powerpoint/2010/main" Requires="p14">
      <p:transition p14:dur="250" advTm="16298">
        <p:fade/>
      </p:transition>
    </mc:Choice>
    <mc:Fallback>
      <p:transition advTm="1629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1"/>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500"/>
                            </p:stCondLst>
                            <p:childTnLst>
                              <p:par>
                                <p:cTn id="13" presetID="10" presetClass="entr" presetSubtype="0" fill="hold" grpId="1"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path" presetSubtype="0" accel="50000" decel="50000" fill="hold" grpId="0" nodeType="clickEffect">
                                  <p:stCondLst>
                                    <p:cond delay="0"/>
                                  </p:stCondLst>
                                  <p:childTnLst>
                                    <p:animMotion origin="layout" path="M 2.5E-6 -4.07407E-6 L -0.00026 0.25463 " pathEditMode="relative" rAng="0" ptsTypes="AA">
                                      <p:cBhvr>
                                        <p:cTn id="19" dur="2000" fill="hold"/>
                                        <p:tgtEl>
                                          <p:spTgt spid="24"/>
                                        </p:tgtEl>
                                        <p:attrNameLst>
                                          <p:attrName>ppt_x</p:attrName>
                                          <p:attrName>ppt_y</p:attrName>
                                        </p:attrNameLst>
                                      </p:cBhvr>
                                      <p:rCtr x="-13" y="12731"/>
                                    </p:animMotion>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grpId="2" nodeType="clickEffect">
                                  <p:stCondLst>
                                    <p:cond delay="0"/>
                                  </p:stCondLst>
                                  <p:childTnLst>
                                    <p:animEffect transition="out" filter="fade">
                                      <p:cBhvr>
                                        <p:cTn id="23" dur="500"/>
                                        <p:tgtEl>
                                          <p:spTgt spid="24"/>
                                        </p:tgtEl>
                                      </p:cBhvr>
                                    </p:animEffect>
                                    <p:set>
                                      <p:cBhvr>
                                        <p:cTn id="24" dur="1" fill="hold">
                                          <p:stCondLst>
                                            <p:cond delay="499"/>
                                          </p:stCondLst>
                                        </p:cTn>
                                        <p:tgtEl>
                                          <p:spTgt spid="24"/>
                                        </p:tgtEl>
                                        <p:attrNameLst>
                                          <p:attrName>style.visibility</p:attrName>
                                        </p:attrNameLst>
                                      </p:cBhvr>
                                      <p:to>
                                        <p:strVal val="hidden"/>
                                      </p:to>
                                    </p:set>
                                  </p:childTnLst>
                                </p:cTn>
                              </p:par>
                            </p:childTnLst>
                          </p:cTn>
                        </p:par>
                        <p:par>
                          <p:cTn id="25" fill="hold">
                            <p:stCondLst>
                              <p:cond delay="500"/>
                            </p:stCondLst>
                            <p:childTnLst>
                              <p:par>
                                <p:cTn id="26" presetID="22" presetClass="entr" presetSubtype="1"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up)">
                                      <p:cBhvr>
                                        <p:cTn id="28" dur="1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childTnLst>
                          </p:cTn>
                        </p:par>
                        <p:par>
                          <p:cTn id="34" fill="hold">
                            <p:stCondLst>
                              <p:cond delay="500"/>
                            </p:stCondLst>
                            <p:childTnLst>
                              <p:par>
                                <p:cTn id="35" presetID="10" presetClass="entr" presetSubtype="0" fill="hold" grpId="1"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path" presetSubtype="0" accel="50000" decel="50000" fill="hold" grpId="0" nodeType="clickEffect">
                                  <p:stCondLst>
                                    <p:cond delay="0"/>
                                  </p:stCondLst>
                                  <p:childTnLst>
                                    <p:animMotion origin="layout" path="M -0.00091 -0.00046 L -0.0013 0.24329 " pathEditMode="relative" rAng="0" ptsTypes="AA">
                                      <p:cBhvr>
                                        <p:cTn id="41" dur="2000" fill="hold"/>
                                        <p:tgtEl>
                                          <p:spTgt spid="44"/>
                                        </p:tgtEl>
                                        <p:attrNameLst>
                                          <p:attrName>ppt_x</p:attrName>
                                          <p:attrName>ppt_y</p:attrName>
                                        </p:attrNameLst>
                                      </p:cBhvr>
                                      <p:rCtr x="-26" y="12176"/>
                                    </p:animMotion>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grpId="2" nodeType="clickEffect">
                                  <p:stCondLst>
                                    <p:cond delay="0"/>
                                  </p:stCondLst>
                                  <p:childTnLst>
                                    <p:animEffect transition="out" filter="fade">
                                      <p:cBhvr>
                                        <p:cTn id="45" dur="500"/>
                                        <p:tgtEl>
                                          <p:spTgt spid="44"/>
                                        </p:tgtEl>
                                      </p:cBhvr>
                                    </p:animEffect>
                                    <p:set>
                                      <p:cBhvr>
                                        <p:cTn id="46" dur="1" fill="hold">
                                          <p:stCondLst>
                                            <p:cond delay="499"/>
                                          </p:stCondLst>
                                        </p:cTn>
                                        <p:tgtEl>
                                          <p:spTgt spid="44"/>
                                        </p:tgtEl>
                                        <p:attrNameLst>
                                          <p:attrName>style.visibility</p:attrName>
                                        </p:attrNameLst>
                                      </p:cBhvr>
                                      <p:to>
                                        <p:strVal val="hidden"/>
                                      </p:to>
                                    </p:set>
                                  </p:childTnLst>
                                </p:cTn>
                              </p:par>
                            </p:childTnLst>
                          </p:cTn>
                        </p:par>
                        <p:par>
                          <p:cTn id="47" fill="hold">
                            <p:stCondLst>
                              <p:cond delay="500"/>
                            </p:stCondLst>
                            <p:childTnLst>
                              <p:par>
                                <p:cTn id="48" presetID="22" presetClass="entr" presetSubtype="1" fill="hold"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up)">
                                      <p:cBhvr>
                                        <p:cTn id="50" dur="1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1" fill="hold" display="0">
                  <p:stCondLst>
                    <p:cond delay="indefinite"/>
                  </p:stCondLst>
                  <p:endCondLst>
                    <p:cond evt="onStopAudio" delay="0">
                      <p:tgtEl>
                        <p:sldTgt/>
                      </p:tgtEl>
                    </p:cond>
                  </p:endCondLst>
                </p:cTn>
                <p:tgtEl>
                  <p:spTgt spid="51"/>
                </p:tgtEl>
              </p:cMediaNode>
            </p:audio>
          </p:childTnLst>
        </p:cTn>
      </p:par>
    </p:tnLst>
    <p:bldLst>
      <p:bldP spid="24" grpId="0" animBg="1"/>
      <p:bldP spid="24" grpId="1" animBg="1"/>
      <p:bldP spid="24" grpId="2" animBg="1"/>
      <p:bldP spid="44" grpId="0" animBg="1"/>
      <p:bldP spid="44" grpId="1" animBg="1"/>
      <p:bldP spid="44" grpId="2"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864A3C-24C2-4182-B412-3B1F101CDE02}"/>
              </a:ext>
            </a:extLst>
          </p:cNvPr>
          <p:cNvSpPr>
            <a:spLocks noGrp="1"/>
          </p:cNvSpPr>
          <p:nvPr>
            <p:ph type="sldNum" sz="quarter" idx="11"/>
          </p:nvPr>
        </p:nvSpPr>
        <p:spPr/>
        <p:txBody>
          <a:bodyPr/>
          <a:lstStyle/>
          <a:p>
            <a:fld id="{F0D23093-2AB0-F74C-B865-1A12A15B650E}" type="slidenum">
              <a:rPr lang="en-US" smtClean="0"/>
              <a:pPr/>
              <a:t>27</a:t>
            </a:fld>
            <a:endParaRPr lang="en-US" dirty="0"/>
          </a:p>
        </p:txBody>
      </p:sp>
      <p:sp>
        <p:nvSpPr>
          <p:cNvPr id="3" name="Title 2">
            <a:extLst>
              <a:ext uri="{FF2B5EF4-FFF2-40B4-BE49-F238E27FC236}">
                <a16:creationId xmlns:a16="http://schemas.microsoft.com/office/drawing/2014/main" id="{19AE59E1-C2FB-4B0F-B1CD-E48B333776BB}"/>
              </a:ext>
            </a:extLst>
          </p:cNvPr>
          <p:cNvSpPr>
            <a:spLocks noGrp="1"/>
          </p:cNvSpPr>
          <p:nvPr>
            <p:ph type="title"/>
          </p:nvPr>
        </p:nvSpPr>
        <p:spPr/>
        <p:txBody>
          <a:bodyPr/>
          <a:lstStyle/>
          <a:p>
            <a:r>
              <a:rPr lang="en-US" dirty="0"/>
              <a:t>Conclusion</a:t>
            </a:r>
          </a:p>
        </p:txBody>
      </p:sp>
      <p:sp>
        <p:nvSpPr>
          <p:cNvPr id="4" name="Text Placeholder 3">
            <a:extLst>
              <a:ext uri="{FF2B5EF4-FFF2-40B4-BE49-F238E27FC236}">
                <a16:creationId xmlns:a16="http://schemas.microsoft.com/office/drawing/2014/main" id="{7C2714DD-D84E-41C0-A4A9-DC733374BA5F}"/>
              </a:ext>
            </a:extLst>
          </p:cNvPr>
          <p:cNvSpPr>
            <a:spLocks noGrp="1"/>
          </p:cNvSpPr>
          <p:nvPr>
            <p:ph type="body" sz="quarter" idx="13"/>
          </p:nvPr>
        </p:nvSpPr>
        <p:spPr/>
        <p:txBody>
          <a:bodyPr/>
          <a:lstStyle/>
          <a:p>
            <a:pPr marL="342900" indent="-342900">
              <a:buClr>
                <a:schemeClr val="tx1"/>
              </a:buClr>
              <a:buFont typeface="+mj-lt"/>
              <a:buAutoNum type="arabicPeriod"/>
            </a:pPr>
            <a:r>
              <a:rPr lang="en-US" sz="2400" dirty="0"/>
              <a:t>Phase diagrams are an integral part of materials science and engineering</a:t>
            </a:r>
          </a:p>
          <a:p>
            <a:pPr marL="342900" indent="-342900">
              <a:buClr>
                <a:schemeClr val="tx1"/>
              </a:buClr>
              <a:buFont typeface="+mj-lt"/>
              <a:buAutoNum type="arabicPeriod"/>
            </a:pPr>
            <a:endParaRPr lang="en-US" sz="2400" dirty="0"/>
          </a:p>
          <a:p>
            <a:pPr marL="342900" indent="-342900">
              <a:buClr>
                <a:schemeClr val="tx1"/>
              </a:buClr>
              <a:buFont typeface="+mj-lt"/>
              <a:buAutoNum type="arabicPeriod"/>
            </a:pPr>
            <a:r>
              <a:rPr lang="en-US" sz="2400" dirty="0"/>
              <a:t>Understanding what phases are stable in equilibrium for various systems is crucial for design</a:t>
            </a:r>
          </a:p>
          <a:p>
            <a:pPr marL="342900" indent="-342900">
              <a:buClr>
                <a:schemeClr val="tx1"/>
              </a:buClr>
              <a:buFont typeface="+mj-lt"/>
              <a:buAutoNum type="arabicPeriod"/>
            </a:pPr>
            <a:endParaRPr lang="en-US" sz="2400" dirty="0"/>
          </a:p>
          <a:p>
            <a:pPr marL="342900" indent="-342900">
              <a:buClr>
                <a:schemeClr val="tx1"/>
              </a:buClr>
              <a:buFont typeface="+mj-lt"/>
              <a:buAutoNum type="arabicPeriod"/>
            </a:pPr>
            <a:r>
              <a:rPr lang="en-US" sz="2400" dirty="0"/>
              <a:t>Phase diagrams can be used to determine phase weight fraction, microstructure evolution, solubility, and a variety of other factors</a:t>
            </a:r>
          </a:p>
          <a:p>
            <a:endParaRPr lang="en-US" dirty="0"/>
          </a:p>
        </p:txBody>
      </p:sp>
    </p:spTree>
    <p:extLst>
      <p:ext uri="{BB962C8B-B14F-4D97-AF65-F5344CB8AC3E}">
        <p14:creationId xmlns:p14="http://schemas.microsoft.com/office/powerpoint/2010/main" val="25638376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427E022B-FE81-ED35-763B-4712D8DAA3DF}"/>
              </a:ext>
            </a:extLst>
          </p:cNvPr>
          <p:cNvSpPr>
            <a:spLocks noGrp="1"/>
          </p:cNvSpPr>
          <p:nvPr>
            <p:ph type="sldNum" sz="quarter" idx="11"/>
          </p:nvPr>
        </p:nvSpPr>
        <p:spPr/>
        <p:txBody>
          <a:bodyPr/>
          <a:lstStyle/>
          <a:p>
            <a:fld id="{1909D2FC-EBC3-4E88-8B9A-2F52EBFF7A54}" type="slidenum">
              <a:rPr lang="en-US" smtClean="0"/>
              <a:pPr/>
              <a:t>28</a:t>
            </a:fld>
            <a:endParaRPr lang="en-US"/>
          </a:p>
        </p:txBody>
      </p:sp>
      <p:sp>
        <p:nvSpPr>
          <p:cNvPr id="7" name="Title 6">
            <a:extLst>
              <a:ext uri="{FF2B5EF4-FFF2-40B4-BE49-F238E27FC236}">
                <a16:creationId xmlns:a16="http://schemas.microsoft.com/office/drawing/2014/main" id="{7E1306FB-F93B-8452-6232-77942F503C56}"/>
              </a:ext>
            </a:extLst>
          </p:cNvPr>
          <p:cNvSpPr>
            <a:spLocks noGrp="1"/>
          </p:cNvSpPr>
          <p:nvPr>
            <p:ph type="title"/>
          </p:nvPr>
        </p:nvSpPr>
        <p:spPr/>
        <p:txBody>
          <a:bodyPr/>
          <a:lstStyle/>
          <a:p>
            <a:r>
              <a:rPr lang="en-US" dirty="0"/>
              <a:t>Ansys Education Resources Feedback Survey</a:t>
            </a:r>
          </a:p>
        </p:txBody>
      </p:sp>
      <p:sp>
        <p:nvSpPr>
          <p:cNvPr id="8" name="Text Placeholder 7">
            <a:extLst>
              <a:ext uri="{FF2B5EF4-FFF2-40B4-BE49-F238E27FC236}">
                <a16:creationId xmlns:a16="http://schemas.microsoft.com/office/drawing/2014/main" id="{531724FE-09A4-3FAE-49A4-6C67FB2F3656}"/>
              </a:ext>
            </a:extLst>
          </p:cNvPr>
          <p:cNvSpPr>
            <a:spLocks noGrp="1"/>
          </p:cNvSpPr>
          <p:nvPr>
            <p:ph type="body" sz="quarter" idx="13"/>
          </p:nvPr>
        </p:nvSpPr>
        <p:spPr>
          <a:xfrm>
            <a:off x="609599" y="1447800"/>
            <a:ext cx="10972799" cy="2133600"/>
          </a:xfrm>
        </p:spPr>
        <p:txBody>
          <a:bodyPr/>
          <a:lstStyle/>
          <a:p>
            <a:pPr marL="0" indent="0">
              <a:buNone/>
            </a:pPr>
            <a:r>
              <a:rPr lang="en-US" dirty="0"/>
              <a:t>Here at Ansys, we rely on your feedback to ensure the educational content we create is up-to-date and fits your teaching needs. </a:t>
            </a:r>
          </a:p>
          <a:p>
            <a:pPr marL="0" indent="0">
              <a:buNone/>
            </a:pPr>
            <a:endParaRPr lang="en-US" dirty="0"/>
          </a:p>
          <a:p>
            <a:pPr marL="0" indent="0">
              <a:buNone/>
            </a:pPr>
            <a:r>
              <a:rPr lang="en-US" dirty="0"/>
              <a:t>Please click the link below to fill out a short survey (~7 minutes) to help us continue to support academics around the world utilizing Ansys tools in the classroom. </a:t>
            </a:r>
          </a:p>
          <a:p>
            <a:pPr marL="0" indent="0">
              <a:buNone/>
            </a:pPr>
            <a:endParaRPr lang="en-US" dirty="0"/>
          </a:p>
          <a:p>
            <a:pPr marL="0" indent="0">
              <a:buNone/>
            </a:pPr>
            <a:endParaRPr lang="en-US" dirty="0"/>
          </a:p>
        </p:txBody>
      </p:sp>
      <p:sp>
        <p:nvSpPr>
          <p:cNvPr id="2" name="Rectangle: Rounded Corners 1">
            <a:hlinkClick r:id="rId3"/>
            <a:extLst>
              <a:ext uri="{FF2B5EF4-FFF2-40B4-BE49-F238E27FC236}">
                <a16:creationId xmlns:a16="http://schemas.microsoft.com/office/drawing/2014/main" id="{91DF5177-BC49-BC1E-0E57-8C70AA24C9A7}"/>
              </a:ext>
            </a:extLst>
          </p:cNvPr>
          <p:cNvSpPr/>
          <p:nvPr/>
        </p:nvSpPr>
        <p:spPr>
          <a:xfrm>
            <a:off x="2247898" y="4419600"/>
            <a:ext cx="7696200" cy="8382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b="1"/>
              <a:t>Feedback Survey Link</a:t>
            </a:r>
          </a:p>
        </p:txBody>
      </p:sp>
    </p:spTree>
    <p:extLst>
      <p:ext uri="{BB962C8B-B14F-4D97-AF65-F5344CB8AC3E}">
        <p14:creationId xmlns:p14="http://schemas.microsoft.com/office/powerpoint/2010/main" val="38811905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FC3F3E9-6C8B-4F69-BB4F-1361D681D917}"/>
              </a:ext>
            </a:extLst>
          </p:cNvPr>
          <p:cNvSpPr>
            <a:spLocks noGrp="1"/>
          </p:cNvSpPr>
          <p:nvPr>
            <p:ph type="sldNum" sz="quarter" idx="10"/>
          </p:nvPr>
        </p:nvSpPr>
        <p:spPr/>
        <p:txBody>
          <a:bodyPr/>
          <a:lstStyle/>
          <a:p>
            <a:fld id="{F0D23093-2AB0-F74C-B865-1A12A15B650E}" type="slidenum">
              <a:rPr lang="en-US" smtClean="0"/>
              <a:pPr/>
              <a:t>29</a:t>
            </a:fld>
            <a:endParaRPr lang="en-US" dirty="0"/>
          </a:p>
        </p:txBody>
      </p:sp>
    </p:spTree>
    <p:extLst>
      <p:ext uri="{BB962C8B-B14F-4D97-AF65-F5344CB8AC3E}">
        <p14:creationId xmlns:p14="http://schemas.microsoft.com/office/powerpoint/2010/main" val="31147105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Rounded Corners 14">
            <a:extLst>
              <a:ext uri="{FF2B5EF4-FFF2-40B4-BE49-F238E27FC236}">
                <a16:creationId xmlns:a16="http://schemas.microsoft.com/office/drawing/2014/main" id="{41284EF8-B2E4-40BF-B546-7B648A45E3B4}"/>
              </a:ext>
              <a:ext uri="{C183D7F6-B498-43B3-948B-1728B52AA6E4}">
                <adec:decorative xmlns:adec="http://schemas.microsoft.com/office/drawing/2017/decorative" val="1"/>
              </a:ext>
            </a:extLst>
          </p:cNvPr>
          <p:cNvSpPr/>
          <p:nvPr/>
        </p:nvSpPr>
        <p:spPr>
          <a:xfrm>
            <a:off x="419100" y="1524000"/>
            <a:ext cx="11353800" cy="2209800"/>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en-US" dirty="0"/>
          </a:p>
        </p:txBody>
      </p:sp>
      <p:sp>
        <p:nvSpPr>
          <p:cNvPr id="17" name="Rectangle: Rounded Corners 16">
            <a:extLst>
              <a:ext uri="{FF2B5EF4-FFF2-40B4-BE49-F238E27FC236}">
                <a16:creationId xmlns:a16="http://schemas.microsoft.com/office/drawing/2014/main" id="{B7012211-DDC7-45D9-BA60-3EB2AB3F9A0A}"/>
              </a:ext>
              <a:ext uri="{C183D7F6-B498-43B3-948B-1728B52AA6E4}">
                <adec:decorative xmlns:adec="http://schemas.microsoft.com/office/drawing/2017/decorative" val="1"/>
              </a:ext>
            </a:extLst>
          </p:cNvPr>
          <p:cNvSpPr/>
          <p:nvPr/>
        </p:nvSpPr>
        <p:spPr>
          <a:xfrm>
            <a:off x="419100" y="3832602"/>
            <a:ext cx="11353800" cy="2209800"/>
          </a:xfrm>
          <a:prstGeom prst="round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rtlCol="0" anchor="ctr"/>
          <a:lstStyle/>
          <a:p>
            <a:pPr algn="ctr"/>
            <a:endParaRPr lang="en-US" dirty="0"/>
          </a:p>
        </p:txBody>
      </p:sp>
      <p:sp>
        <p:nvSpPr>
          <p:cNvPr id="2" name="Slide Number Placeholder 1">
            <a:extLst>
              <a:ext uri="{FF2B5EF4-FFF2-40B4-BE49-F238E27FC236}">
                <a16:creationId xmlns:a16="http://schemas.microsoft.com/office/drawing/2014/main" id="{68DD246F-7DED-4294-83CC-20BB421FADD8}"/>
              </a:ext>
            </a:extLst>
          </p:cNvPr>
          <p:cNvSpPr>
            <a:spLocks noGrp="1"/>
          </p:cNvSpPr>
          <p:nvPr>
            <p:ph type="sldNum" sz="quarter" idx="11"/>
          </p:nvPr>
        </p:nvSpPr>
        <p:spPr/>
        <p:txBody>
          <a:bodyPr/>
          <a:lstStyle/>
          <a:p>
            <a:fld id="{F0D23093-2AB0-F74C-B865-1A12A15B650E}" type="slidenum">
              <a:rPr lang="en-US" smtClean="0"/>
              <a:pPr/>
              <a:t>3</a:t>
            </a:fld>
            <a:endParaRPr lang="en-US" dirty="0"/>
          </a:p>
        </p:txBody>
      </p:sp>
      <p:sp>
        <p:nvSpPr>
          <p:cNvPr id="3" name="Title 2">
            <a:extLst>
              <a:ext uri="{FF2B5EF4-FFF2-40B4-BE49-F238E27FC236}">
                <a16:creationId xmlns:a16="http://schemas.microsoft.com/office/drawing/2014/main" id="{1BB06A15-4EA7-4C29-AC7E-EC8102E0A6BB}"/>
              </a:ext>
            </a:extLst>
          </p:cNvPr>
          <p:cNvSpPr>
            <a:spLocks noGrp="1"/>
          </p:cNvSpPr>
          <p:nvPr>
            <p:ph type="title"/>
          </p:nvPr>
        </p:nvSpPr>
        <p:spPr/>
        <p:txBody>
          <a:bodyPr/>
          <a:lstStyle/>
          <a:p>
            <a:r>
              <a:rPr lang="en-US" dirty="0"/>
              <a:t>Understanding phase transformations in different environments</a:t>
            </a:r>
          </a:p>
        </p:txBody>
      </p:sp>
      <p:sp>
        <p:nvSpPr>
          <p:cNvPr id="4" name="Text Placeholder 3">
            <a:extLst>
              <a:ext uri="{FF2B5EF4-FFF2-40B4-BE49-F238E27FC236}">
                <a16:creationId xmlns:a16="http://schemas.microsoft.com/office/drawing/2014/main" id="{833B6F83-B4B6-4BE0-B7FB-961AD96A283C}"/>
              </a:ext>
            </a:extLst>
          </p:cNvPr>
          <p:cNvSpPr>
            <a:spLocks noGrp="1"/>
          </p:cNvSpPr>
          <p:nvPr>
            <p:ph type="body" sz="quarter" idx="13"/>
          </p:nvPr>
        </p:nvSpPr>
        <p:spPr>
          <a:xfrm>
            <a:off x="533400" y="990600"/>
            <a:ext cx="10972799" cy="377950"/>
          </a:xfrm>
        </p:spPr>
        <p:txBody>
          <a:bodyPr>
            <a:normAutofit fontScale="92500" lnSpcReduction="10000"/>
          </a:bodyPr>
          <a:lstStyle/>
          <a:p>
            <a:pPr marL="0" indent="0" algn="ctr">
              <a:buNone/>
            </a:pPr>
            <a:r>
              <a:rPr lang="en-US" dirty="0"/>
              <a:t>Example: Water</a:t>
            </a:r>
          </a:p>
        </p:txBody>
      </p:sp>
      <p:pic>
        <p:nvPicPr>
          <p:cNvPr id="6" name="Picture 5" descr="schematic of the solid phase a water, ice">
            <a:extLst>
              <a:ext uri="{FF2B5EF4-FFF2-40B4-BE49-F238E27FC236}">
                <a16:creationId xmlns:a16="http://schemas.microsoft.com/office/drawing/2014/main" id="{9BD1AFAD-32D5-400B-AAC7-9F39858A80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9446" y="1943100"/>
            <a:ext cx="1444509" cy="1371600"/>
          </a:xfrm>
          <a:prstGeom prst="rect">
            <a:avLst/>
          </a:prstGeom>
        </p:spPr>
      </p:pic>
      <p:pic>
        <p:nvPicPr>
          <p:cNvPr id="8" name="Picture 7" descr="schematic of the liquid phase of H2O: water">
            <a:extLst>
              <a:ext uri="{FF2B5EF4-FFF2-40B4-BE49-F238E27FC236}">
                <a16:creationId xmlns:a16="http://schemas.microsoft.com/office/drawing/2014/main" id="{B494D8AE-A0BE-453B-9445-A9A4401318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48948" y="1943100"/>
            <a:ext cx="2141701" cy="1371600"/>
          </a:xfrm>
          <a:prstGeom prst="rect">
            <a:avLst/>
          </a:prstGeom>
        </p:spPr>
      </p:pic>
      <p:pic>
        <p:nvPicPr>
          <p:cNvPr id="10" name="Picture 9" descr="schematic of the gas phase a water, water vapor">
            <a:extLst>
              <a:ext uri="{FF2B5EF4-FFF2-40B4-BE49-F238E27FC236}">
                <a16:creationId xmlns:a16="http://schemas.microsoft.com/office/drawing/2014/main" id="{99480029-026B-4655-A244-B21F0BA822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4000" y="1943100"/>
            <a:ext cx="1453622" cy="1371600"/>
          </a:xfrm>
          <a:prstGeom prst="rect">
            <a:avLst/>
          </a:prstGeom>
        </p:spPr>
      </p:pic>
      <p:pic>
        <p:nvPicPr>
          <p:cNvPr id="12" name="Picture 11" descr="schematic of the solid phase a water, ice">
            <a:extLst>
              <a:ext uri="{FF2B5EF4-FFF2-40B4-BE49-F238E27FC236}">
                <a16:creationId xmlns:a16="http://schemas.microsoft.com/office/drawing/2014/main" id="{59CB05E2-6DD4-4BF1-9960-3903AA4ED9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1518" y="4251702"/>
            <a:ext cx="1444509" cy="1371600"/>
          </a:xfrm>
          <a:prstGeom prst="rect">
            <a:avLst/>
          </a:prstGeom>
        </p:spPr>
      </p:pic>
      <p:pic>
        <p:nvPicPr>
          <p:cNvPr id="14" name="Picture 13" descr="schematic of the gas phase a water, water vapor">
            <a:extLst>
              <a:ext uri="{FF2B5EF4-FFF2-40B4-BE49-F238E27FC236}">
                <a16:creationId xmlns:a16="http://schemas.microsoft.com/office/drawing/2014/main" id="{8BBEBA44-7787-4AAD-83F4-21E35A063C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4000" y="4251702"/>
            <a:ext cx="1453622" cy="1371600"/>
          </a:xfrm>
          <a:prstGeom prst="rect">
            <a:avLst/>
          </a:prstGeom>
        </p:spPr>
      </p:pic>
      <p:sp>
        <p:nvSpPr>
          <p:cNvPr id="18" name="TextBox 17">
            <a:extLst>
              <a:ext uri="{FF2B5EF4-FFF2-40B4-BE49-F238E27FC236}">
                <a16:creationId xmlns:a16="http://schemas.microsoft.com/office/drawing/2014/main" id="{CFB596CC-ECB8-4CB9-BA18-742462CC9356}"/>
              </a:ext>
            </a:extLst>
          </p:cNvPr>
          <p:cNvSpPr txBox="1"/>
          <p:nvPr/>
        </p:nvSpPr>
        <p:spPr>
          <a:xfrm>
            <a:off x="771041" y="1518845"/>
            <a:ext cx="2057400" cy="369332"/>
          </a:xfrm>
          <a:prstGeom prst="rect">
            <a:avLst/>
          </a:prstGeom>
          <a:noFill/>
        </p:spPr>
        <p:txBody>
          <a:bodyPr wrap="square" rtlCol="0">
            <a:spAutoFit/>
          </a:bodyPr>
          <a:lstStyle/>
          <a:p>
            <a:r>
              <a:rPr lang="en-US" b="1" dirty="0"/>
              <a:t>1 atmosphere</a:t>
            </a:r>
          </a:p>
        </p:txBody>
      </p:sp>
      <p:sp>
        <p:nvSpPr>
          <p:cNvPr id="20" name="TextBox 19">
            <a:extLst>
              <a:ext uri="{FF2B5EF4-FFF2-40B4-BE49-F238E27FC236}">
                <a16:creationId xmlns:a16="http://schemas.microsoft.com/office/drawing/2014/main" id="{57B57570-44ED-49F0-ACF0-FF1C3B64D910}"/>
              </a:ext>
            </a:extLst>
          </p:cNvPr>
          <p:cNvSpPr txBox="1"/>
          <p:nvPr/>
        </p:nvSpPr>
        <p:spPr>
          <a:xfrm>
            <a:off x="771041" y="3832969"/>
            <a:ext cx="2971800" cy="369332"/>
          </a:xfrm>
          <a:prstGeom prst="rect">
            <a:avLst/>
          </a:prstGeom>
          <a:noFill/>
        </p:spPr>
        <p:txBody>
          <a:bodyPr wrap="square" rtlCol="0">
            <a:spAutoFit/>
          </a:bodyPr>
          <a:lstStyle/>
          <a:p>
            <a:r>
              <a:rPr lang="en-US" b="1" dirty="0"/>
              <a:t>Approx. 0.005 atmosphere</a:t>
            </a:r>
          </a:p>
        </p:txBody>
      </p:sp>
      <p:sp>
        <p:nvSpPr>
          <p:cNvPr id="22" name="TextBox 21">
            <a:extLst>
              <a:ext uri="{FF2B5EF4-FFF2-40B4-BE49-F238E27FC236}">
                <a16:creationId xmlns:a16="http://schemas.microsoft.com/office/drawing/2014/main" id="{808FEED1-0AEA-4580-BBED-53F9447E1365}"/>
              </a:ext>
            </a:extLst>
          </p:cNvPr>
          <p:cNvSpPr txBox="1"/>
          <p:nvPr/>
        </p:nvSpPr>
        <p:spPr>
          <a:xfrm>
            <a:off x="1155072" y="5537438"/>
            <a:ext cx="2057400" cy="369332"/>
          </a:xfrm>
          <a:prstGeom prst="rect">
            <a:avLst/>
          </a:prstGeom>
          <a:noFill/>
        </p:spPr>
        <p:txBody>
          <a:bodyPr wrap="square" rtlCol="0">
            <a:spAutoFit/>
          </a:bodyPr>
          <a:lstStyle/>
          <a:p>
            <a:pPr algn="ctr"/>
            <a:r>
              <a:rPr lang="en-US" dirty="0"/>
              <a:t>Solid phase: ice</a:t>
            </a:r>
          </a:p>
        </p:txBody>
      </p:sp>
      <p:sp>
        <p:nvSpPr>
          <p:cNvPr id="24" name="TextBox 23">
            <a:extLst>
              <a:ext uri="{FF2B5EF4-FFF2-40B4-BE49-F238E27FC236}">
                <a16:creationId xmlns:a16="http://schemas.microsoft.com/office/drawing/2014/main" id="{C49C9933-4C7C-4E64-8F45-8912CE88018C}"/>
              </a:ext>
            </a:extLst>
          </p:cNvPr>
          <p:cNvSpPr txBox="1"/>
          <p:nvPr/>
        </p:nvSpPr>
        <p:spPr>
          <a:xfrm>
            <a:off x="1143000" y="3239502"/>
            <a:ext cx="2057400" cy="369332"/>
          </a:xfrm>
          <a:prstGeom prst="rect">
            <a:avLst/>
          </a:prstGeom>
          <a:noFill/>
        </p:spPr>
        <p:txBody>
          <a:bodyPr wrap="square" rtlCol="0">
            <a:spAutoFit/>
          </a:bodyPr>
          <a:lstStyle/>
          <a:p>
            <a:pPr algn="ctr"/>
            <a:r>
              <a:rPr lang="en-US" dirty="0"/>
              <a:t>Solid phase: ice</a:t>
            </a:r>
          </a:p>
        </p:txBody>
      </p:sp>
      <p:sp>
        <p:nvSpPr>
          <p:cNvPr id="26" name="TextBox 25">
            <a:extLst>
              <a:ext uri="{FF2B5EF4-FFF2-40B4-BE49-F238E27FC236}">
                <a16:creationId xmlns:a16="http://schemas.microsoft.com/office/drawing/2014/main" id="{C7820EEF-796B-469B-B8FC-84E64687B52D}"/>
              </a:ext>
            </a:extLst>
          </p:cNvPr>
          <p:cNvSpPr txBox="1"/>
          <p:nvPr/>
        </p:nvSpPr>
        <p:spPr>
          <a:xfrm>
            <a:off x="8712628" y="3239502"/>
            <a:ext cx="2435489" cy="369332"/>
          </a:xfrm>
          <a:prstGeom prst="rect">
            <a:avLst/>
          </a:prstGeom>
          <a:noFill/>
        </p:spPr>
        <p:txBody>
          <a:bodyPr wrap="square" rtlCol="0">
            <a:spAutoFit/>
          </a:bodyPr>
          <a:lstStyle/>
          <a:p>
            <a:pPr algn="ctr"/>
            <a:r>
              <a:rPr lang="en-US" dirty="0"/>
              <a:t>Gas phase: water vapor</a:t>
            </a:r>
          </a:p>
        </p:txBody>
      </p:sp>
      <p:sp>
        <p:nvSpPr>
          <p:cNvPr id="28" name="TextBox 27">
            <a:extLst>
              <a:ext uri="{FF2B5EF4-FFF2-40B4-BE49-F238E27FC236}">
                <a16:creationId xmlns:a16="http://schemas.microsoft.com/office/drawing/2014/main" id="{A8640E26-918A-4E3D-8D45-89AC3D3D2FEF}"/>
              </a:ext>
            </a:extLst>
          </p:cNvPr>
          <p:cNvSpPr txBox="1"/>
          <p:nvPr/>
        </p:nvSpPr>
        <p:spPr>
          <a:xfrm>
            <a:off x="5062297" y="3243043"/>
            <a:ext cx="2057400" cy="369332"/>
          </a:xfrm>
          <a:prstGeom prst="rect">
            <a:avLst/>
          </a:prstGeom>
          <a:noFill/>
        </p:spPr>
        <p:txBody>
          <a:bodyPr wrap="square" rtlCol="0">
            <a:spAutoFit/>
          </a:bodyPr>
          <a:lstStyle/>
          <a:p>
            <a:pPr algn="ctr"/>
            <a:r>
              <a:rPr lang="en-US" dirty="0"/>
              <a:t>Liquid phase: water</a:t>
            </a:r>
          </a:p>
        </p:txBody>
      </p:sp>
      <p:sp>
        <p:nvSpPr>
          <p:cNvPr id="32" name="TextBox 31">
            <a:extLst>
              <a:ext uri="{FF2B5EF4-FFF2-40B4-BE49-F238E27FC236}">
                <a16:creationId xmlns:a16="http://schemas.microsoft.com/office/drawing/2014/main" id="{D9A74CE8-8677-4C47-8425-AFA5B8A1D4AE}"/>
              </a:ext>
            </a:extLst>
          </p:cNvPr>
          <p:cNvSpPr txBox="1"/>
          <p:nvPr/>
        </p:nvSpPr>
        <p:spPr>
          <a:xfrm>
            <a:off x="8653066" y="5542935"/>
            <a:ext cx="2435489" cy="369332"/>
          </a:xfrm>
          <a:prstGeom prst="rect">
            <a:avLst/>
          </a:prstGeom>
          <a:noFill/>
        </p:spPr>
        <p:txBody>
          <a:bodyPr wrap="square" rtlCol="0">
            <a:spAutoFit/>
          </a:bodyPr>
          <a:lstStyle/>
          <a:p>
            <a:pPr algn="ctr"/>
            <a:r>
              <a:rPr lang="en-US" dirty="0"/>
              <a:t>Gas phase: water vapor</a:t>
            </a:r>
          </a:p>
        </p:txBody>
      </p:sp>
      <p:sp>
        <p:nvSpPr>
          <p:cNvPr id="34" name="Arrow: Left-Right 33" descr="an arrow pointing between solid ice and liquid water schematics">
            <a:extLst>
              <a:ext uri="{FF2B5EF4-FFF2-40B4-BE49-F238E27FC236}">
                <a16:creationId xmlns:a16="http://schemas.microsoft.com/office/drawing/2014/main" id="{E45BABDA-2D8F-40B6-B15B-66FE101D1684}"/>
              </a:ext>
            </a:extLst>
          </p:cNvPr>
          <p:cNvSpPr/>
          <p:nvPr/>
        </p:nvSpPr>
        <p:spPr>
          <a:xfrm>
            <a:off x="3381144" y="2644581"/>
            <a:ext cx="785052" cy="112327"/>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Box 35">
            <a:extLst>
              <a:ext uri="{FF2B5EF4-FFF2-40B4-BE49-F238E27FC236}">
                <a16:creationId xmlns:a16="http://schemas.microsoft.com/office/drawing/2014/main" id="{B5CF6CC9-377E-45D4-BC7B-C3996013C09F}"/>
              </a:ext>
            </a:extLst>
          </p:cNvPr>
          <p:cNvSpPr txBox="1"/>
          <p:nvPr/>
        </p:nvSpPr>
        <p:spPr>
          <a:xfrm>
            <a:off x="3418291" y="2236400"/>
            <a:ext cx="710757" cy="369332"/>
          </a:xfrm>
          <a:prstGeom prst="rect">
            <a:avLst/>
          </a:prstGeom>
          <a:noFill/>
        </p:spPr>
        <p:txBody>
          <a:bodyPr wrap="square" rtlCol="0">
            <a:spAutoFit/>
          </a:bodyPr>
          <a:lstStyle/>
          <a:p>
            <a:pPr algn="ctr"/>
            <a:r>
              <a:rPr lang="en-US" dirty="0"/>
              <a:t>0˚C</a:t>
            </a:r>
          </a:p>
        </p:txBody>
      </p:sp>
      <p:sp>
        <p:nvSpPr>
          <p:cNvPr id="38" name="TextBox 37">
            <a:extLst>
              <a:ext uri="{FF2B5EF4-FFF2-40B4-BE49-F238E27FC236}">
                <a16:creationId xmlns:a16="http://schemas.microsoft.com/office/drawing/2014/main" id="{A3209535-4F93-46C5-A7D5-AE8E17B81DE2}"/>
              </a:ext>
            </a:extLst>
          </p:cNvPr>
          <p:cNvSpPr txBox="1"/>
          <p:nvPr/>
        </p:nvSpPr>
        <p:spPr>
          <a:xfrm>
            <a:off x="7657596" y="2236400"/>
            <a:ext cx="898792" cy="646331"/>
          </a:xfrm>
          <a:prstGeom prst="rect">
            <a:avLst/>
          </a:prstGeom>
          <a:noFill/>
        </p:spPr>
        <p:txBody>
          <a:bodyPr wrap="square" rtlCol="0">
            <a:spAutoFit/>
          </a:bodyPr>
          <a:lstStyle/>
          <a:p>
            <a:pPr algn="ctr"/>
            <a:r>
              <a:rPr lang="en-US" dirty="0"/>
              <a:t>100˚C</a:t>
            </a:r>
          </a:p>
        </p:txBody>
      </p:sp>
      <p:sp>
        <p:nvSpPr>
          <p:cNvPr id="40" name="Arrow: Left-Right 39" descr="an arrow between liquid water and gas water vapor schematics&#10;">
            <a:extLst>
              <a:ext uri="{FF2B5EF4-FFF2-40B4-BE49-F238E27FC236}">
                <a16:creationId xmlns:a16="http://schemas.microsoft.com/office/drawing/2014/main" id="{E438D319-F85F-4343-9C07-0441D9206819}"/>
              </a:ext>
            </a:extLst>
          </p:cNvPr>
          <p:cNvSpPr/>
          <p:nvPr/>
        </p:nvSpPr>
        <p:spPr>
          <a:xfrm>
            <a:off x="7679593" y="2644627"/>
            <a:ext cx="785052" cy="112327"/>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Arrow: Left-Right 41" descr="an arrow between solid ice and gas water vapor">
            <a:extLst>
              <a:ext uri="{FF2B5EF4-FFF2-40B4-BE49-F238E27FC236}">
                <a16:creationId xmlns:a16="http://schemas.microsoft.com/office/drawing/2014/main" id="{5C7EF205-C368-450D-B2AE-092B48295A83}"/>
              </a:ext>
            </a:extLst>
          </p:cNvPr>
          <p:cNvSpPr/>
          <p:nvPr/>
        </p:nvSpPr>
        <p:spPr>
          <a:xfrm>
            <a:off x="3505200" y="5010024"/>
            <a:ext cx="5212080" cy="112327"/>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TextBox 43">
            <a:extLst>
              <a:ext uri="{FF2B5EF4-FFF2-40B4-BE49-F238E27FC236}">
                <a16:creationId xmlns:a16="http://schemas.microsoft.com/office/drawing/2014/main" id="{51B6B6F5-AFAE-4A8E-BD17-0E26F9BD64DE}"/>
              </a:ext>
            </a:extLst>
          </p:cNvPr>
          <p:cNvSpPr txBox="1"/>
          <p:nvPr/>
        </p:nvSpPr>
        <p:spPr>
          <a:xfrm>
            <a:off x="5317422" y="4674536"/>
            <a:ext cx="1415183" cy="646332"/>
          </a:xfrm>
          <a:prstGeom prst="rect">
            <a:avLst/>
          </a:prstGeom>
          <a:noFill/>
        </p:spPr>
        <p:txBody>
          <a:bodyPr wrap="square" rtlCol="0">
            <a:spAutoFit/>
          </a:bodyPr>
          <a:lstStyle/>
          <a:p>
            <a:pPr algn="ctr"/>
            <a:r>
              <a:rPr lang="en-US" dirty="0"/>
              <a:t> approx. 0˚C</a:t>
            </a:r>
          </a:p>
        </p:txBody>
      </p:sp>
    </p:spTree>
    <p:extLst>
      <p:ext uri="{BB962C8B-B14F-4D97-AF65-F5344CB8AC3E}">
        <p14:creationId xmlns:p14="http://schemas.microsoft.com/office/powerpoint/2010/main" val="17529623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18" grpId="0"/>
      <p:bldP spid="20" grpId="0"/>
      <p:bldP spid="22" grpId="0"/>
      <p:bldP spid="24" grpId="0"/>
      <p:bldP spid="26" grpId="0"/>
      <p:bldP spid="28" grpId="0"/>
      <p:bldP spid="32" grpId="0"/>
      <p:bldP spid="34" grpId="0" animBg="1"/>
      <p:bldP spid="36" grpId="0"/>
      <p:bldP spid="38" grpId="0"/>
      <p:bldP spid="40" grpId="0" animBg="1"/>
      <p:bldP spid="42" grpId="0" animBg="1"/>
      <p:bldP spid="4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A62D35A-8F69-4E4C-8EA1-35CBCE6BA696}"/>
              </a:ext>
            </a:extLst>
          </p:cNvPr>
          <p:cNvSpPr>
            <a:spLocks noGrp="1"/>
          </p:cNvSpPr>
          <p:nvPr>
            <p:ph type="sldNum" sz="quarter" idx="11"/>
          </p:nvPr>
        </p:nvSpPr>
        <p:spPr/>
        <p:txBody>
          <a:bodyPr/>
          <a:lstStyle/>
          <a:p>
            <a:fld id="{F0D23093-2AB0-F74C-B865-1A12A15B650E}" type="slidenum">
              <a:rPr lang="en-US" smtClean="0"/>
              <a:pPr/>
              <a:t>4</a:t>
            </a:fld>
            <a:endParaRPr lang="en-US" dirty="0"/>
          </a:p>
        </p:txBody>
      </p:sp>
      <p:sp>
        <p:nvSpPr>
          <p:cNvPr id="3" name="Title 2">
            <a:extLst>
              <a:ext uri="{FF2B5EF4-FFF2-40B4-BE49-F238E27FC236}">
                <a16:creationId xmlns:a16="http://schemas.microsoft.com/office/drawing/2014/main" id="{8BA03C44-D4C3-495C-9614-FF5F27965F8C}"/>
              </a:ext>
            </a:extLst>
          </p:cNvPr>
          <p:cNvSpPr>
            <a:spLocks noGrp="1"/>
          </p:cNvSpPr>
          <p:nvPr>
            <p:ph type="title"/>
          </p:nvPr>
        </p:nvSpPr>
        <p:spPr/>
        <p:txBody>
          <a:bodyPr/>
          <a:lstStyle/>
          <a:p>
            <a:r>
              <a:rPr lang="en-US" dirty="0"/>
              <a:t>Phase Diagrams help us understand these impacts</a:t>
            </a:r>
          </a:p>
        </p:txBody>
      </p:sp>
      <p:sp>
        <p:nvSpPr>
          <p:cNvPr id="6" name="Rectangle: Rounded Corners 5">
            <a:extLst>
              <a:ext uri="{FF2B5EF4-FFF2-40B4-BE49-F238E27FC236}">
                <a16:creationId xmlns:a16="http://schemas.microsoft.com/office/drawing/2014/main" id="{4CC7EF48-6A74-4ECC-8A34-0527A7468928}"/>
              </a:ext>
            </a:extLst>
          </p:cNvPr>
          <p:cNvSpPr/>
          <p:nvPr/>
        </p:nvSpPr>
        <p:spPr>
          <a:xfrm>
            <a:off x="304800" y="1143000"/>
            <a:ext cx="11506200" cy="783193"/>
          </a:xfrm>
          <a:prstGeom prst="round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0" indent="0" algn="ctr">
              <a:buNone/>
            </a:pPr>
            <a:r>
              <a:rPr lang="en-US" sz="2000" dirty="0"/>
              <a:t>Definition: Phase Diagrams graphically show information about the </a:t>
            </a:r>
            <a:r>
              <a:rPr lang="en-US" sz="2000" b="1" i="1" dirty="0"/>
              <a:t>equilibrium </a:t>
            </a:r>
            <a:r>
              <a:rPr lang="en-US" sz="2000" dirty="0"/>
              <a:t>phase structure of a system with respect to temperature, pressure, and composition(s)</a:t>
            </a:r>
          </a:p>
        </p:txBody>
      </p:sp>
      <p:pic>
        <p:nvPicPr>
          <p:cNvPr id="8" name="Picture 7" descr="The water phase diagram, with axis of pressure in atmospheres and temperature in Celsius">
            <a:extLst>
              <a:ext uri="{FF2B5EF4-FFF2-40B4-BE49-F238E27FC236}">
                <a16:creationId xmlns:a16="http://schemas.microsoft.com/office/drawing/2014/main" id="{82AF7BD4-0561-4F44-82A5-504CA45220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8915" y="2362200"/>
            <a:ext cx="3677969" cy="2971800"/>
          </a:xfrm>
          <a:prstGeom prst="rect">
            <a:avLst/>
          </a:prstGeom>
        </p:spPr>
      </p:pic>
      <p:sp>
        <p:nvSpPr>
          <p:cNvPr id="10" name="Rectangle 9">
            <a:extLst>
              <a:ext uri="{FF2B5EF4-FFF2-40B4-BE49-F238E27FC236}">
                <a16:creationId xmlns:a16="http://schemas.microsoft.com/office/drawing/2014/main" id="{8A2CBF3F-B82F-4EDF-8922-A2C9A62FDBDB}"/>
              </a:ext>
            </a:extLst>
          </p:cNvPr>
          <p:cNvSpPr/>
          <p:nvPr/>
        </p:nvSpPr>
        <p:spPr>
          <a:xfrm>
            <a:off x="3505200" y="5334000"/>
            <a:ext cx="5441117" cy="217432"/>
          </a:xfrm>
          <a:prstGeom prst="rect">
            <a:avLst/>
          </a:prstGeom>
        </p:spPr>
        <p:txBody>
          <a:bodyPr wrap="square">
            <a:spAutoFit/>
          </a:bodyPr>
          <a:lstStyle/>
          <a:p>
            <a:pPr algn="ctr"/>
            <a:r>
              <a:rPr lang="en-US" sz="813" dirty="0">
                <a:solidFill>
                  <a:schemeClr val="tx1">
                    <a:lumMod val="50000"/>
                    <a:lumOff val="50000"/>
                  </a:schemeClr>
                </a:solidFill>
                <a:hlinkClick r:id="rId4">
                  <a:extLst>
                    <a:ext uri="{A12FA001-AC4F-418D-AE19-62706E023703}">
                      <ahyp:hlinkClr xmlns:ahyp="http://schemas.microsoft.com/office/drawing/2018/hyperlinkcolor" val="tx"/>
                    </a:ext>
                  </a:extLst>
                </a:hlinkClick>
              </a:rPr>
              <a:t>https://courses.lumenlearning.com/cheminter/chapter/phase-diagram-for-water/</a:t>
            </a:r>
            <a:endParaRPr lang="en-US" sz="813" dirty="0">
              <a:solidFill>
                <a:schemeClr val="tx1">
                  <a:lumMod val="50000"/>
                  <a:lumOff val="50000"/>
                </a:schemeClr>
              </a:solidFill>
            </a:endParaRPr>
          </a:p>
        </p:txBody>
      </p:sp>
    </p:spTree>
    <p:extLst>
      <p:ext uri="{BB962C8B-B14F-4D97-AF65-F5344CB8AC3E}">
        <p14:creationId xmlns:p14="http://schemas.microsoft.com/office/powerpoint/2010/main" val="17759766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305A109-ADC7-4289-A94F-D66A4865B7E4}"/>
              </a:ext>
            </a:extLst>
          </p:cNvPr>
          <p:cNvSpPr>
            <a:spLocks noGrp="1"/>
          </p:cNvSpPr>
          <p:nvPr>
            <p:ph type="sldNum" sz="quarter" idx="11"/>
          </p:nvPr>
        </p:nvSpPr>
        <p:spPr/>
        <p:txBody>
          <a:bodyPr/>
          <a:lstStyle/>
          <a:p>
            <a:fld id="{F0D23093-2AB0-F74C-B865-1A12A15B650E}" type="slidenum">
              <a:rPr lang="en-US" smtClean="0"/>
              <a:pPr/>
              <a:t>5</a:t>
            </a:fld>
            <a:endParaRPr lang="en-US" dirty="0"/>
          </a:p>
        </p:txBody>
      </p:sp>
      <p:sp>
        <p:nvSpPr>
          <p:cNvPr id="3" name="Title 2">
            <a:extLst>
              <a:ext uri="{FF2B5EF4-FFF2-40B4-BE49-F238E27FC236}">
                <a16:creationId xmlns:a16="http://schemas.microsoft.com/office/drawing/2014/main" id="{B1C899E9-5950-46A5-8FC1-B325D2E0A999}"/>
              </a:ext>
            </a:extLst>
          </p:cNvPr>
          <p:cNvSpPr>
            <a:spLocks noGrp="1"/>
          </p:cNvSpPr>
          <p:nvPr>
            <p:ph type="title"/>
          </p:nvPr>
        </p:nvSpPr>
        <p:spPr/>
        <p:txBody>
          <a:bodyPr/>
          <a:lstStyle/>
          <a:p>
            <a:r>
              <a:rPr lang="en-US" dirty="0"/>
              <a:t>What is a phase?</a:t>
            </a:r>
          </a:p>
        </p:txBody>
      </p:sp>
      <p:sp>
        <p:nvSpPr>
          <p:cNvPr id="4" name="Text Placeholder 3">
            <a:extLst>
              <a:ext uri="{FF2B5EF4-FFF2-40B4-BE49-F238E27FC236}">
                <a16:creationId xmlns:a16="http://schemas.microsoft.com/office/drawing/2014/main" id="{34A715EA-23D3-4817-8224-04D216D4A2E8}"/>
              </a:ext>
            </a:extLst>
          </p:cNvPr>
          <p:cNvSpPr>
            <a:spLocks noGrp="1"/>
          </p:cNvSpPr>
          <p:nvPr>
            <p:ph type="body" sz="quarter" idx="13"/>
          </p:nvPr>
        </p:nvSpPr>
        <p:spPr>
          <a:xfrm>
            <a:off x="609601" y="1143000"/>
            <a:ext cx="10972799" cy="4572000"/>
          </a:xfrm>
        </p:spPr>
        <p:txBody>
          <a:bodyPr/>
          <a:lstStyle/>
          <a:p>
            <a:pPr marL="0" indent="0">
              <a:buNone/>
            </a:pPr>
            <a:r>
              <a:rPr lang="en-US" dirty="0"/>
              <a:t>Definition: a homogeneous portion of a system that has uniform physical and chemical characteristics</a:t>
            </a:r>
          </a:p>
          <a:p>
            <a:pPr marL="0" indent="0">
              <a:buNone/>
            </a:pPr>
            <a:endParaRPr lang="en-US" dirty="0"/>
          </a:p>
          <a:p>
            <a:pPr marL="0" indent="0" algn="ctr">
              <a:buNone/>
            </a:pPr>
            <a:r>
              <a:rPr lang="en-US" dirty="0"/>
              <a:t>More than just liquid, solid, and gas!</a:t>
            </a:r>
          </a:p>
        </p:txBody>
      </p:sp>
      <p:sp>
        <p:nvSpPr>
          <p:cNvPr id="6" name="Rectangle: Rounded Corners 5">
            <a:extLst>
              <a:ext uri="{FF2B5EF4-FFF2-40B4-BE49-F238E27FC236}">
                <a16:creationId xmlns:a16="http://schemas.microsoft.com/office/drawing/2014/main" id="{34E49850-D69A-4154-8594-420E387960DE}"/>
              </a:ext>
              <a:ext uri="{C183D7F6-B498-43B3-948B-1728B52AA6E4}">
                <adec:decorative xmlns:adec="http://schemas.microsoft.com/office/drawing/2017/decorative" val="1"/>
              </a:ext>
            </a:extLst>
          </p:cNvPr>
          <p:cNvSpPr/>
          <p:nvPr/>
        </p:nvSpPr>
        <p:spPr bwMode="auto">
          <a:xfrm>
            <a:off x="609600" y="3339951"/>
            <a:ext cx="4572000" cy="2520910"/>
          </a:xfrm>
          <a:prstGeom prst="roundRect">
            <a:avLst/>
          </a:prstGeom>
          <a:solidFill>
            <a:schemeClr val="bg1"/>
          </a:solidFill>
          <a:ln w="9525"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r>
              <a:rPr lang="en-US" b="1" dirty="0"/>
              <a:t>Alpha Titanium</a:t>
            </a:r>
          </a:p>
          <a:p>
            <a:r>
              <a:rPr lang="en-US" dirty="0"/>
              <a:t>Stable below 882˚C</a:t>
            </a:r>
          </a:p>
          <a:p>
            <a:r>
              <a:rPr lang="en-US" dirty="0"/>
              <a:t>HCP Crystal Structure</a:t>
            </a:r>
          </a:p>
        </p:txBody>
      </p:sp>
      <p:sp>
        <p:nvSpPr>
          <p:cNvPr id="8" name="Rectangle: Rounded Corners 7">
            <a:extLst>
              <a:ext uri="{FF2B5EF4-FFF2-40B4-BE49-F238E27FC236}">
                <a16:creationId xmlns:a16="http://schemas.microsoft.com/office/drawing/2014/main" id="{FDEEFF5B-561D-429A-89E6-7F01AA0563BF}"/>
              </a:ext>
              <a:ext uri="{C183D7F6-B498-43B3-948B-1728B52AA6E4}">
                <adec:decorative xmlns:adec="http://schemas.microsoft.com/office/drawing/2017/decorative" val="1"/>
              </a:ext>
            </a:extLst>
          </p:cNvPr>
          <p:cNvSpPr/>
          <p:nvPr/>
        </p:nvSpPr>
        <p:spPr bwMode="auto">
          <a:xfrm>
            <a:off x="7010402" y="3339951"/>
            <a:ext cx="4572000" cy="2520910"/>
          </a:xfrm>
          <a:prstGeom prst="roundRect">
            <a:avLst/>
          </a:prstGeom>
          <a:noFill/>
          <a:ln w="9525"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0" fontAlgn="base" latinLnBrk="0" hangingPunct="0">
              <a:lnSpc>
                <a:spcPct val="100000"/>
              </a:lnSpc>
              <a:spcBef>
                <a:spcPct val="20000"/>
              </a:spcBef>
              <a:spcAft>
                <a:spcPct val="20000"/>
              </a:spcAft>
              <a:buClr>
                <a:srgbClr val="009B9B"/>
              </a:buClr>
              <a:buSzPct val="80000"/>
              <a:buFont typeface="Wingdings" pitchFamily="2" charset="2"/>
              <a:buNone/>
              <a:tabLst/>
            </a:pPr>
            <a:endParaRPr kumimoji="0" lang="en-US" sz="1800" b="1" i="0" u="none" strike="noStrike" cap="none" normalizeH="0" baseline="0" dirty="0">
              <a:ln>
                <a:noFill/>
              </a:ln>
              <a:solidFill>
                <a:schemeClr val="tx1"/>
              </a:solidFill>
              <a:effectLst/>
              <a:latin typeface="Arial" charset="0"/>
            </a:endParaRPr>
          </a:p>
        </p:txBody>
      </p:sp>
      <p:pic>
        <p:nvPicPr>
          <p:cNvPr id="10" name="Picture 9" descr="the hexagonal close packed unit cell">
            <a:extLst>
              <a:ext uri="{FF2B5EF4-FFF2-40B4-BE49-F238E27FC236}">
                <a16:creationId xmlns:a16="http://schemas.microsoft.com/office/drawing/2014/main" id="{43C15470-31B1-429C-9260-F0A358CC3D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93338" y="3574856"/>
            <a:ext cx="2286005" cy="2286005"/>
          </a:xfrm>
          <a:prstGeom prst="rect">
            <a:avLst/>
          </a:prstGeom>
        </p:spPr>
      </p:pic>
      <p:pic>
        <p:nvPicPr>
          <p:cNvPr id="12" name="Picture 11" descr="the body centered cubic unit cell">
            <a:extLst>
              <a:ext uri="{FF2B5EF4-FFF2-40B4-BE49-F238E27FC236}">
                <a16:creationId xmlns:a16="http://schemas.microsoft.com/office/drawing/2014/main" id="{9AB090F2-8578-4ABF-B69C-70A6581EF1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30779" y="3733800"/>
            <a:ext cx="2286005" cy="2286005"/>
          </a:xfrm>
          <a:prstGeom prst="rect">
            <a:avLst/>
          </a:prstGeom>
        </p:spPr>
      </p:pic>
      <p:sp>
        <p:nvSpPr>
          <p:cNvPr id="14" name="TextBox 13">
            <a:extLst>
              <a:ext uri="{FF2B5EF4-FFF2-40B4-BE49-F238E27FC236}">
                <a16:creationId xmlns:a16="http://schemas.microsoft.com/office/drawing/2014/main" id="{D81D41E5-CE34-4779-B477-D67C3E56B138}"/>
              </a:ext>
            </a:extLst>
          </p:cNvPr>
          <p:cNvSpPr txBox="1"/>
          <p:nvPr/>
        </p:nvSpPr>
        <p:spPr>
          <a:xfrm>
            <a:off x="8612508" y="3557167"/>
            <a:ext cx="2820081" cy="923330"/>
          </a:xfrm>
          <a:prstGeom prst="rect">
            <a:avLst/>
          </a:prstGeom>
          <a:noFill/>
        </p:spPr>
        <p:txBody>
          <a:bodyPr wrap="square">
            <a:spAutoFit/>
          </a:bodyPr>
          <a:lstStyle/>
          <a:p>
            <a:pPr algn="r"/>
            <a:r>
              <a:rPr lang="en-US" b="1" dirty="0"/>
              <a:t>Beta Titanium</a:t>
            </a:r>
          </a:p>
          <a:p>
            <a:pPr algn="r"/>
            <a:r>
              <a:rPr lang="en-US" dirty="0"/>
              <a:t>Stable between 882-1670˚C</a:t>
            </a:r>
          </a:p>
          <a:p>
            <a:pPr algn="r"/>
            <a:r>
              <a:rPr lang="en-US" dirty="0"/>
              <a:t>BCC Crystal Structure</a:t>
            </a:r>
          </a:p>
        </p:txBody>
      </p:sp>
      <p:grpSp>
        <p:nvGrpSpPr>
          <p:cNvPr id="15" name="Group 14" descr="Arrows surrounding the number 882 degrees C, showing that a phase transformation occurs in titanium at that temperature">
            <a:extLst>
              <a:ext uri="{FF2B5EF4-FFF2-40B4-BE49-F238E27FC236}">
                <a16:creationId xmlns:a16="http://schemas.microsoft.com/office/drawing/2014/main" id="{216D55F4-B93F-4FA4-98AD-2231A0CA7233}"/>
              </a:ext>
            </a:extLst>
          </p:cNvPr>
          <p:cNvGrpSpPr/>
          <p:nvPr/>
        </p:nvGrpSpPr>
        <p:grpSpPr>
          <a:xfrm>
            <a:off x="4267200" y="4431270"/>
            <a:ext cx="3532096" cy="369332"/>
            <a:chOff x="3186953" y="3343221"/>
            <a:chExt cx="3532096" cy="369332"/>
          </a:xfrm>
        </p:grpSpPr>
        <p:sp>
          <p:nvSpPr>
            <p:cNvPr id="16" name="Arrow: Left 15">
              <a:extLst>
                <a:ext uri="{FF2B5EF4-FFF2-40B4-BE49-F238E27FC236}">
                  <a16:creationId xmlns:a16="http://schemas.microsoft.com/office/drawing/2014/main" id="{C97C83B5-8934-4229-97CE-D6F76DD46891}"/>
                </a:ext>
              </a:extLst>
            </p:cNvPr>
            <p:cNvSpPr/>
            <p:nvPr/>
          </p:nvSpPr>
          <p:spPr bwMode="auto">
            <a:xfrm>
              <a:off x="3186953" y="3429000"/>
              <a:ext cx="1277471" cy="249184"/>
            </a:xfrm>
            <a:prstGeom prst="left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0" fontAlgn="base" latinLnBrk="0" hangingPunct="0">
                <a:lnSpc>
                  <a:spcPct val="100000"/>
                </a:lnSpc>
                <a:spcBef>
                  <a:spcPct val="20000"/>
                </a:spcBef>
                <a:spcAft>
                  <a:spcPct val="20000"/>
                </a:spcAft>
                <a:buClr>
                  <a:srgbClr val="009B9B"/>
                </a:buClr>
                <a:buSzPct val="80000"/>
                <a:buFont typeface="Wingdings" pitchFamily="2" charset="2"/>
                <a:buNone/>
                <a:tabLst/>
              </a:pPr>
              <a:endParaRPr kumimoji="0" lang="en-US" sz="1800" b="1" i="0" u="none" strike="noStrike" cap="none" normalizeH="0" baseline="0" dirty="0">
                <a:ln>
                  <a:noFill/>
                </a:ln>
                <a:solidFill>
                  <a:schemeClr val="tx1"/>
                </a:solidFill>
                <a:effectLst/>
                <a:latin typeface="Arial" charset="0"/>
              </a:endParaRPr>
            </a:p>
          </p:txBody>
        </p:sp>
        <p:sp>
          <p:nvSpPr>
            <p:cNvPr id="17" name="Arrow: Left 16">
              <a:extLst>
                <a:ext uri="{FF2B5EF4-FFF2-40B4-BE49-F238E27FC236}">
                  <a16:creationId xmlns:a16="http://schemas.microsoft.com/office/drawing/2014/main" id="{C8B9ECC6-150B-494A-9A7F-737297E88DDA}"/>
                </a:ext>
              </a:extLst>
            </p:cNvPr>
            <p:cNvSpPr/>
            <p:nvPr/>
          </p:nvSpPr>
          <p:spPr bwMode="auto">
            <a:xfrm rot="10800000">
              <a:off x="5441578" y="3429000"/>
              <a:ext cx="1277471" cy="249184"/>
            </a:xfrm>
            <a:prstGeom prst="left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0" fontAlgn="base" latinLnBrk="0" hangingPunct="0">
                <a:lnSpc>
                  <a:spcPct val="100000"/>
                </a:lnSpc>
                <a:spcBef>
                  <a:spcPct val="20000"/>
                </a:spcBef>
                <a:spcAft>
                  <a:spcPct val="20000"/>
                </a:spcAft>
                <a:buClr>
                  <a:srgbClr val="009B9B"/>
                </a:buClr>
                <a:buSzPct val="80000"/>
                <a:buFont typeface="Wingdings" pitchFamily="2" charset="2"/>
                <a:buNone/>
                <a:tabLst/>
              </a:pPr>
              <a:endParaRPr kumimoji="0" lang="en-US" sz="1800" b="1" i="0" u="none" strike="noStrike" cap="none" normalizeH="0" baseline="0" dirty="0">
                <a:ln>
                  <a:noFill/>
                </a:ln>
                <a:solidFill>
                  <a:schemeClr val="tx1"/>
                </a:solidFill>
                <a:effectLst/>
                <a:latin typeface="Arial" charset="0"/>
              </a:endParaRPr>
            </a:p>
          </p:txBody>
        </p:sp>
        <p:sp>
          <p:nvSpPr>
            <p:cNvPr id="18" name="TextBox 17">
              <a:extLst>
                <a:ext uri="{FF2B5EF4-FFF2-40B4-BE49-F238E27FC236}">
                  <a16:creationId xmlns:a16="http://schemas.microsoft.com/office/drawing/2014/main" id="{906209B5-5B3D-4107-9688-27908264F318}"/>
                </a:ext>
              </a:extLst>
            </p:cNvPr>
            <p:cNvSpPr txBox="1"/>
            <p:nvPr/>
          </p:nvSpPr>
          <p:spPr>
            <a:xfrm>
              <a:off x="4464424" y="3343221"/>
              <a:ext cx="977154" cy="369332"/>
            </a:xfrm>
            <a:prstGeom prst="rect">
              <a:avLst/>
            </a:prstGeom>
            <a:noFill/>
          </p:spPr>
          <p:txBody>
            <a:bodyPr wrap="square" rtlCol="0">
              <a:spAutoFit/>
            </a:bodyPr>
            <a:lstStyle/>
            <a:p>
              <a:pPr algn="ctr"/>
              <a:r>
                <a:rPr lang="en-US" dirty="0"/>
                <a:t>882°C</a:t>
              </a:r>
            </a:p>
          </p:txBody>
        </p:sp>
      </p:grpSp>
    </p:spTree>
    <p:extLst>
      <p:ext uri="{BB962C8B-B14F-4D97-AF65-F5344CB8AC3E}">
        <p14:creationId xmlns:p14="http://schemas.microsoft.com/office/powerpoint/2010/main" val="5383446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05BB40B-F322-412B-88CD-50EF4E7F9D49}"/>
              </a:ext>
            </a:extLst>
          </p:cNvPr>
          <p:cNvSpPr>
            <a:spLocks noGrp="1"/>
          </p:cNvSpPr>
          <p:nvPr>
            <p:ph type="sldNum" sz="quarter" idx="11"/>
          </p:nvPr>
        </p:nvSpPr>
        <p:spPr/>
        <p:txBody>
          <a:bodyPr/>
          <a:lstStyle/>
          <a:p>
            <a:fld id="{F0D23093-2AB0-F74C-B865-1A12A15B650E}" type="slidenum">
              <a:rPr lang="en-US" smtClean="0"/>
              <a:pPr/>
              <a:t>6</a:t>
            </a:fld>
            <a:endParaRPr lang="en-US" dirty="0"/>
          </a:p>
        </p:txBody>
      </p:sp>
      <p:sp>
        <p:nvSpPr>
          <p:cNvPr id="3" name="Title 2">
            <a:extLst>
              <a:ext uri="{FF2B5EF4-FFF2-40B4-BE49-F238E27FC236}">
                <a16:creationId xmlns:a16="http://schemas.microsoft.com/office/drawing/2014/main" id="{B5CEE6C5-A3DC-49FC-BA82-AAEBBC289847}"/>
              </a:ext>
            </a:extLst>
          </p:cNvPr>
          <p:cNvSpPr>
            <a:spLocks noGrp="1"/>
          </p:cNvSpPr>
          <p:nvPr>
            <p:ph type="title"/>
          </p:nvPr>
        </p:nvSpPr>
        <p:spPr/>
        <p:txBody>
          <a:bodyPr/>
          <a:lstStyle/>
          <a:p>
            <a:r>
              <a:rPr lang="en-US" dirty="0"/>
              <a:t>What is a component?</a:t>
            </a:r>
          </a:p>
        </p:txBody>
      </p:sp>
      <p:sp>
        <p:nvSpPr>
          <p:cNvPr id="5" name="Content Placeholder 2">
            <a:extLst>
              <a:ext uri="{FF2B5EF4-FFF2-40B4-BE49-F238E27FC236}">
                <a16:creationId xmlns:a16="http://schemas.microsoft.com/office/drawing/2014/main" id="{46CEBCCC-3DFE-4BAB-BA0C-BBC78D7E1039}"/>
              </a:ext>
            </a:extLst>
          </p:cNvPr>
          <p:cNvSpPr txBox="1">
            <a:spLocks/>
          </p:cNvSpPr>
          <p:nvPr/>
        </p:nvSpPr>
        <p:spPr>
          <a:xfrm>
            <a:off x="609599" y="1066800"/>
            <a:ext cx="10972799" cy="596453"/>
          </a:xfrm>
          <a:prstGeom prst="roundRect">
            <a:avLst/>
          </a:prstGeom>
          <a:ln w="12700" cap="flat" cmpd="sng" algn="ctr">
            <a:solidFill>
              <a:schemeClr val="accent3"/>
            </a:solidFill>
            <a:prstDash val="solid"/>
            <a:miter lim="800000"/>
          </a:ln>
        </p:spPr>
        <p:style>
          <a:lnRef idx="2">
            <a:schemeClr val="accent4"/>
          </a:lnRef>
          <a:fillRef idx="1">
            <a:schemeClr val="lt1"/>
          </a:fillRef>
          <a:effectRef idx="0">
            <a:schemeClr val="accent4"/>
          </a:effectRef>
          <a:fontRef idx="minor">
            <a:schemeClr val="dk1"/>
          </a:fontRef>
        </p:style>
        <p:txBody>
          <a:bodyPr anchor="ctr" anchorCtr="0"/>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dk1"/>
                </a:solidFill>
                <a:latin typeface="+mn-lt"/>
                <a:ea typeface="+mn-ea"/>
                <a:cs typeface="+mn-cs"/>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dk1"/>
                </a:solidFill>
                <a:latin typeface="+mn-lt"/>
                <a:ea typeface="+mn-ea"/>
                <a:cs typeface="+mn-cs"/>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dk1"/>
                </a:solidFill>
                <a:latin typeface="+mn-lt"/>
                <a:ea typeface="+mn-ea"/>
                <a:cs typeface="+mn-cs"/>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dk1"/>
                </a:solidFill>
                <a:latin typeface="+mn-lt"/>
                <a:ea typeface="+mn-ea"/>
                <a:cs typeface="+mn-cs"/>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lgn="ctr">
              <a:buFont typeface="Arial" panose="020B0604020202020204" pitchFamily="34" charset="0"/>
              <a:buNone/>
            </a:pPr>
            <a:r>
              <a:rPr lang="en-US" sz="2000" dirty="0"/>
              <a:t>Definition: the pure metals and/or compounds that alloys are composed of</a:t>
            </a:r>
          </a:p>
        </p:txBody>
      </p:sp>
      <p:pic>
        <p:nvPicPr>
          <p:cNvPr id="7" name="Picture 6" descr="The water phase diagram, with axis of pressure in atmospheres and temperature in Celsius">
            <a:extLst>
              <a:ext uri="{FF2B5EF4-FFF2-40B4-BE49-F238E27FC236}">
                <a16:creationId xmlns:a16="http://schemas.microsoft.com/office/drawing/2014/main" id="{00D58A11-1CEE-44ED-96C5-107D6A7CA1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5600" y="2209800"/>
            <a:ext cx="3677969" cy="2971800"/>
          </a:xfrm>
          <a:prstGeom prst="rect">
            <a:avLst/>
          </a:prstGeom>
        </p:spPr>
      </p:pic>
      <p:sp>
        <p:nvSpPr>
          <p:cNvPr id="9" name="Rectangle: Rounded Corners 8">
            <a:extLst>
              <a:ext uri="{FF2B5EF4-FFF2-40B4-BE49-F238E27FC236}">
                <a16:creationId xmlns:a16="http://schemas.microsoft.com/office/drawing/2014/main" id="{CEA9A092-916A-4A87-9688-C2372FB6AE82}"/>
              </a:ext>
            </a:extLst>
          </p:cNvPr>
          <p:cNvSpPr/>
          <p:nvPr/>
        </p:nvSpPr>
        <p:spPr>
          <a:xfrm>
            <a:off x="1739898" y="5569863"/>
            <a:ext cx="8712200" cy="44267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lvl="1" algn="ctr"/>
            <a:r>
              <a:rPr lang="en-US" sz="2000" dirty="0">
                <a:solidFill>
                  <a:schemeClr val="tx1"/>
                </a:solidFill>
              </a:rPr>
              <a:t>Which terms are plotted for a multi-component system?</a:t>
            </a:r>
          </a:p>
        </p:txBody>
      </p:sp>
      <p:sp>
        <p:nvSpPr>
          <p:cNvPr id="11" name="Rectangle: Rounded Corners 10">
            <a:extLst>
              <a:ext uri="{FF2B5EF4-FFF2-40B4-BE49-F238E27FC236}">
                <a16:creationId xmlns:a16="http://schemas.microsoft.com/office/drawing/2014/main" id="{11A8DBF3-120C-4592-86C3-D4D1E303E669}"/>
              </a:ext>
            </a:extLst>
          </p:cNvPr>
          <p:cNvSpPr/>
          <p:nvPr/>
        </p:nvSpPr>
        <p:spPr>
          <a:xfrm>
            <a:off x="1371600" y="2808863"/>
            <a:ext cx="4368800" cy="1736646"/>
          </a:xfrm>
          <a:prstGeom prst="roundRect">
            <a:avLst/>
          </a:prstGeom>
          <a:ln>
            <a:solidFill>
              <a:schemeClr val="bg1"/>
            </a:solidFill>
          </a:ln>
        </p:spPr>
        <p:style>
          <a:lnRef idx="2">
            <a:schemeClr val="dk1"/>
          </a:lnRef>
          <a:fillRef idx="1">
            <a:schemeClr val="lt1"/>
          </a:fillRef>
          <a:effectRef idx="0">
            <a:schemeClr val="dk1"/>
          </a:effectRef>
          <a:fontRef idx="minor">
            <a:schemeClr val="dk1"/>
          </a:fontRef>
        </p:style>
        <p:txBody>
          <a:bodyPr wrap="square">
            <a:spAutoFit/>
          </a:bodyPr>
          <a:lstStyle/>
          <a:p>
            <a:pPr marL="0" indent="0" algn="ctr">
              <a:buNone/>
            </a:pPr>
            <a:r>
              <a:rPr lang="en-US" sz="2000" dirty="0"/>
              <a:t>Single component phase diagrams show temperature and pressure </a:t>
            </a:r>
          </a:p>
          <a:p>
            <a:pPr marL="0" indent="0" algn="ctr">
              <a:buNone/>
            </a:pPr>
            <a:endParaRPr lang="en-US" sz="2000" dirty="0"/>
          </a:p>
          <a:p>
            <a:pPr marL="0" indent="0" algn="ctr">
              <a:buNone/>
            </a:pPr>
            <a:r>
              <a:rPr lang="en-US" sz="2000" dirty="0"/>
              <a:t>One composition</a:t>
            </a:r>
            <a:r>
              <a:rPr lang="en-US" sz="2000" dirty="0">
                <a:sym typeface="Wingdings" panose="05000000000000000000" pitchFamily="2" charset="2"/>
              </a:rPr>
              <a:t> held constant</a:t>
            </a:r>
            <a:endParaRPr lang="en-US" sz="2000" dirty="0"/>
          </a:p>
        </p:txBody>
      </p:sp>
    </p:spTree>
    <p:extLst>
      <p:ext uri="{BB962C8B-B14F-4D97-AF65-F5344CB8AC3E}">
        <p14:creationId xmlns:p14="http://schemas.microsoft.com/office/powerpoint/2010/main" val="7984939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binary isomorphous phase diagram">
            <a:extLst>
              <a:ext uri="{FF2B5EF4-FFF2-40B4-BE49-F238E27FC236}">
                <a16:creationId xmlns:a16="http://schemas.microsoft.com/office/drawing/2014/main" id="{39A0127B-C8B7-4F24-9296-A06202C0356A}"/>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tretch>
            <a:fillRect/>
          </a:stretch>
        </p:blipFill>
        <p:spPr>
          <a:xfrm>
            <a:off x="6858000" y="1905000"/>
            <a:ext cx="3889256" cy="2974854"/>
          </a:xfrm>
          <a:prstGeom prst="rect">
            <a:avLst/>
          </a:prstGeom>
        </p:spPr>
      </p:pic>
      <p:sp>
        <p:nvSpPr>
          <p:cNvPr id="2" name="Slide Number Placeholder 1">
            <a:extLst>
              <a:ext uri="{FF2B5EF4-FFF2-40B4-BE49-F238E27FC236}">
                <a16:creationId xmlns:a16="http://schemas.microsoft.com/office/drawing/2014/main" id="{FE0B32E3-48E7-4F99-9B42-8EB79CEED435}"/>
              </a:ext>
            </a:extLst>
          </p:cNvPr>
          <p:cNvSpPr>
            <a:spLocks noGrp="1"/>
          </p:cNvSpPr>
          <p:nvPr>
            <p:ph type="sldNum" sz="quarter" idx="15"/>
          </p:nvPr>
        </p:nvSpPr>
        <p:spPr/>
        <p:txBody>
          <a:bodyPr/>
          <a:lstStyle/>
          <a:p>
            <a:fld id="{F0D23093-2AB0-F74C-B865-1A12A15B650E}" type="slidenum">
              <a:rPr lang="en-US" smtClean="0"/>
              <a:pPr/>
              <a:t>7</a:t>
            </a:fld>
            <a:endParaRPr lang="en-US" dirty="0"/>
          </a:p>
        </p:txBody>
      </p:sp>
      <p:sp>
        <p:nvSpPr>
          <p:cNvPr id="3" name="Title 2">
            <a:extLst>
              <a:ext uri="{FF2B5EF4-FFF2-40B4-BE49-F238E27FC236}">
                <a16:creationId xmlns:a16="http://schemas.microsoft.com/office/drawing/2014/main" id="{B53F7E88-A0ED-4D7D-84A2-7E6F42844A0E}"/>
              </a:ext>
            </a:extLst>
          </p:cNvPr>
          <p:cNvSpPr>
            <a:spLocks noGrp="1"/>
          </p:cNvSpPr>
          <p:nvPr>
            <p:ph type="title"/>
          </p:nvPr>
        </p:nvSpPr>
        <p:spPr/>
        <p:txBody>
          <a:bodyPr/>
          <a:lstStyle/>
          <a:p>
            <a:r>
              <a:rPr lang="en-US" dirty="0"/>
              <a:t>Binary Phase Diagrams</a:t>
            </a:r>
          </a:p>
        </p:txBody>
      </p:sp>
      <p:sp>
        <p:nvSpPr>
          <p:cNvPr id="4" name="Text Placeholder 3">
            <a:extLst>
              <a:ext uri="{FF2B5EF4-FFF2-40B4-BE49-F238E27FC236}">
                <a16:creationId xmlns:a16="http://schemas.microsoft.com/office/drawing/2014/main" id="{F91435B6-5F08-472B-A15D-48759ED93982}"/>
              </a:ext>
            </a:extLst>
          </p:cNvPr>
          <p:cNvSpPr>
            <a:spLocks noGrp="1"/>
          </p:cNvSpPr>
          <p:nvPr>
            <p:ph type="body" sz="quarter" idx="13"/>
          </p:nvPr>
        </p:nvSpPr>
        <p:spPr/>
        <p:txBody>
          <a:bodyPr/>
          <a:lstStyle/>
          <a:p>
            <a:r>
              <a:rPr lang="en-US" sz="2000" b="0" dirty="0"/>
              <a:t>Graphical representation of the phases present for a two-component system</a:t>
            </a:r>
          </a:p>
          <a:p>
            <a:pPr marL="0" indent="0">
              <a:buNone/>
            </a:pPr>
            <a:endParaRPr lang="en-US" sz="2000" b="0" dirty="0"/>
          </a:p>
          <a:p>
            <a:r>
              <a:rPr lang="en-US" sz="2000" b="0" dirty="0"/>
              <a:t>Two axis are temperature (y-axis) and composition (x-axis)</a:t>
            </a:r>
          </a:p>
          <a:p>
            <a:pPr lvl="1"/>
            <a:r>
              <a:rPr lang="en-US" sz="2000" b="0" dirty="0"/>
              <a:t>Third variable pressure, is assumed to be one atmosphere</a:t>
            </a:r>
          </a:p>
          <a:p>
            <a:pPr marL="481013" lvl="1" indent="0">
              <a:buNone/>
            </a:pPr>
            <a:endParaRPr lang="en-US" sz="2000" b="0" dirty="0"/>
          </a:p>
          <a:p>
            <a:r>
              <a:rPr lang="en-US" sz="2000" b="0" dirty="0"/>
              <a:t>Most common in materials engineering</a:t>
            </a:r>
          </a:p>
          <a:p>
            <a:endParaRPr lang="en-US" dirty="0"/>
          </a:p>
        </p:txBody>
      </p:sp>
    </p:spTree>
    <p:extLst>
      <p:ext uri="{BB962C8B-B14F-4D97-AF65-F5344CB8AC3E}">
        <p14:creationId xmlns:p14="http://schemas.microsoft.com/office/powerpoint/2010/main" val="16549016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24D6E44-7148-42FC-875B-C65A6B3BFCFC}"/>
              </a:ext>
            </a:extLst>
          </p:cNvPr>
          <p:cNvSpPr>
            <a:spLocks noGrp="1"/>
          </p:cNvSpPr>
          <p:nvPr>
            <p:ph type="sldNum" sz="quarter" idx="15"/>
          </p:nvPr>
        </p:nvSpPr>
        <p:spPr/>
        <p:txBody>
          <a:bodyPr/>
          <a:lstStyle/>
          <a:p>
            <a:fld id="{F0D23093-2AB0-F74C-B865-1A12A15B650E}" type="slidenum">
              <a:rPr lang="en-US" smtClean="0"/>
              <a:pPr/>
              <a:t>8</a:t>
            </a:fld>
            <a:endParaRPr lang="en-US" dirty="0"/>
          </a:p>
        </p:txBody>
      </p:sp>
      <p:sp>
        <p:nvSpPr>
          <p:cNvPr id="4" name="Title 3">
            <a:extLst>
              <a:ext uri="{FF2B5EF4-FFF2-40B4-BE49-F238E27FC236}">
                <a16:creationId xmlns:a16="http://schemas.microsoft.com/office/drawing/2014/main" id="{4C05DC2B-8076-4DF0-AD17-0D87BBB4583A}"/>
              </a:ext>
            </a:extLst>
          </p:cNvPr>
          <p:cNvSpPr>
            <a:spLocks noGrp="1"/>
          </p:cNvSpPr>
          <p:nvPr>
            <p:ph type="title"/>
          </p:nvPr>
        </p:nvSpPr>
        <p:spPr/>
        <p:txBody>
          <a:bodyPr/>
          <a:lstStyle/>
          <a:p>
            <a:r>
              <a:rPr lang="en-US" dirty="0"/>
              <a:t>Binary Isomorphous Phase Diagrams</a:t>
            </a:r>
          </a:p>
        </p:txBody>
      </p:sp>
      <p:sp>
        <p:nvSpPr>
          <p:cNvPr id="5" name="Text Placeholder 4">
            <a:extLst>
              <a:ext uri="{FF2B5EF4-FFF2-40B4-BE49-F238E27FC236}">
                <a16:creationId xmlns:a16="http://schemas.microsoft.com/office/drawing/2014/main" id="{93C8E3CB-7D93-4B6B-95DF-543741302C83}"/>
              </a:ext>
            </a:extLst>
          </p:cNvPr>
          <p:cNvSpPr>
            <a:spLocks noGrp="1"/>
          </p:cNvSpPr>
          <p:nvPr>
            <p:ph type="body" sz="quarter" idx="13"/>
          </p:nvPr>
        </p:nvSpPr>
        <p:spPr>
          <a:xfrm>
            <a:off x="6553200" y="1482629"/>
            <a:ext cx="5257800" cy="4572000"/>
          </a:xfrm>
        </p:spPr>
        <p:txBody>
          <a:bodyPr>
            <a:normAutofit/>
          </a:bodyPr>
          <a:lstStyle/>
          <a:p>
            <a:r>
              <a:rPr lang="en-US" dirty="0"/>
              <a:t>Complete liquid and solid solubility</a:t>
            </a:r>
          </a:p>
          <a:p>
            <a:pPr lvl="1"/>
            <a:r>
              <a:rPr lang="en-US" sz="2400" dirty="0"/>
              <a:t>Only one liquid and solid phase across the complete composition range</a:t>
            </a:r>
          </a:p>
          <a:p>
            <a:pPr lvl="1"/>
            <a:endParaRPr lang="en-US" sz="2400" dirty="0"/>
          </a:p>
          <a:p>
            <a:r>
              <a:rPr lang="en-US" dirty="0"/>
              <a:t>Often due to similar atomic crystal structures of the two components</a:t>
            </a:r>
          </a:p>
          <a:p>
            <a:endParaRPr lang="en-US" dirty="0"/>
          </a:p>
          <a:p>
            <a:r>
              <a:rPr lang="en-US" dirty="0"/>
              <a:t>E.g. Copper and Nickel</a:t>
            </a:r>
          </a:p>
        </p:txBody>
      </p:sp>
      <p:pic>
        <p:nvPicPr>
          <p:cNvPr id="6" name="Picture Placeholder 6" descr="A binary isomorphous phase diagram">
            <a:extLst>
              <a:ext uri="{FF2B5EF4-FFF2-40B4-BE49-F238E27FC236}">
                <a16:creationId xmlns:a16="http://schemas.microsoft.com/office/drawing/2014/main" id="{6991AFAA-9C47-4BB9-A50E-021AA22A71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2017773"/>
            <a:ext cx="3889256" cy="2974854"/>
          </a:xfrm>
          <a:prstGeom prst="rect">
            <a:avLst/>
          </a:prstGeom>
        </p:spPr>
      </p:pic>
    </p:spTree>
    <p:extLst>
      <p:ext uri="{BB962C8B-B14F-4D97-AF65-F5344CB8AC3E}">
        <p14:creationId xmlns:p14="http://schemas.microsoft.com/office/powerpoint/2010/main" val="13211455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E1F98DB-4074-4726-8B19-04E039979274}"/>
              </a:ext>
            </a:extLst>
          </p:cNvPr>
          <p:cNvSpPr>
            <a:spLocks noGrp="1"/>
          </p:cNvSpPr>
          <p:nvPr>
            <p:ph type="sldNum" sz="quarter" idx="15"/>
          </p:nvPr>
        </p:nvSpPr>
        <p:spPr/>
        <p:txBody>
          <a:bodyPr/>
          <a:lstStyle/>
          <a:p>
            <a:fld id="{F0D23093-2AB0-F74C-B865-1A12A15B650E}" type="slidenum">
              <a:rPr lang="en-US" smtClean="0"/>
              <a:pPr/>
              <a:t>9</a:t>
            </a:fld>
            <a:endParaRPr lang="en-US" dirty="0"/>
          </a:p>
        </p:txBody>
      </p:sp>
      <p:sp>
        <p:nvSpPr>
          <p:cNvPr id="4" name="Title 3">
            <a:extLst>
              <a:ext uri="{FF2B5EF4-FFF2-40B4-BE49-F238E27FC236}">
                <a16:creationId xmlns:a16="http://schemas.microsoft.com/office/drawing/2014/main" id="{0DCF44CC-AD85-4E27-9CF4-5271852DEC37}"/>
              </a:ext>
            </a:extLst>
          </p:cNvPr>
          <p:cNvSpPr>
            <a:spLocks noGrp="1"/>
          </p:cNvSpPr>
          <p:nvPr>
            <p:ph type="title"/>
          </p:nvPr>
        </p:nvSpPr>
        <p:spPr/>
        <p:txBody>
          <a:bodyPr/>
          <a:lstStyle/>
          <a:p>
            <a:r>
              <a:rPr lang="en-US" dirty="0"/>
              <a:t>Binary Eutectic Phase Diagram</a:t>
            </a:r>
          </a:p>
        </p:txBody>
      </p:sp>
      <p:sp>
        <p:nvSpPr>
          <p:cNvPr id="5" name="Text Placeholder 4">
            <a:extLst>
              <a:ext uri="{FF2B5EF4-FFF2-40B4-BE49-F238E27FC236}">
                <a16:creationId xmlns:a16="http://schemas.microsoft.com/office/drawing/2014/main" id="{5723C313-CB77-4BDB-AC6D-31E22588694A}"/>
              </a:ext>
            </a:extLst>
          </p:cNvPr>
          <p:cNvSpPr>
            <a:spLocks noGrp="1"/>
          </p:cNvSpPr>
          <p:nvPr>
            <p:ph type="body" sz="quarter" idx="13"/>
          </p:nvPr>
        </p:nvSpPr>
        <p:spPr/>
        <p:txBody>
          <a:bodyPr>
            <a:normAutofit/>
          </a:bodyPr>
          <a:lstStyle/>
          <a:p>
            <a:r>
              <a:rPr lang="en-US" dirty="0"/>
              <a:t>Incomplete solubility within the solid phases</a:t>
            </a:r>
          </a:p>
          <a:p>
            <a:endParaRPr lang="en-US" dirty="0"/>
          </a:p>
          <a:p>
            <a:r>
              <a:rPr lang="en-US" dirty="0"/>
              <a:t>Leads to a </a:t>
            </a:r>
            <a:r>
              <a:rPr lang="en-US" i="1" dirty="0"/>
              <a:t>eutectic reaction</a:t>
            </a:r>
            <a:r>
              <a:rPr lang="en-US" dirty="0"/>
              <a:t> at a specific composition and temperature</a:t>
            </a:r>
          </a:p>
          <a:p>
            <a:pPr lvl="1"/>
            <a:r>
              <a:rPr lang="en-US" sz="2400" dirty="0"/>
              <a:t>Where the liquid solidifies into two unique solids, alpha and beta</a:t>
            </a:r>
          </a:p>
        </p:txBody>
      </p:sp>
      <p:pic>
        <p:nvPicPr>
          <p:cNvPr id="9" name="Picture 8" descr="a schematic of the eutectic microstructure containing stripes of yellow (alpha) and blue (beta) phase">
            <a:extLst>
              <a:ext uri="{FF2B5EF4-FFF2-40B4-BE49-F238E27FC236}">
                <a16:creationId xmlns:a16="http://schemas.microsoft.com/office/drawing/2014/main" id="{D900CF76-0919-4510-A8CF-5BF342BBE3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5000" y="4893563"/>
            <a:ext cx="914402" cy="880874"/>
          </a:xfrm>
          <a:prstGeom prst="rect">
            <a:avLst/>
          </a:prstGeom>
        </p:spPr>
      </p:pic>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1C6A2337-B5FE-4C80-8B25-A8F88F999EE8}"/>
                  </a:ext>
                </a:extLst>
              </p:cNvPr>
              <p:cNvSpPr txBox="1"/>
              <p:nvPr/>
            </p:nvSpPr>
            <p:spPr>
              <a:xfrm>
                <a:off x="6324602" y="4578804"/>
                <a:ext cx="1572289" cy="80021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600" b="0" i="1" smtClean="0">
                          <a:latin typeface="Cambria Math" panose="02040503050406030204" pitchFamily="18" charset="0"/>
                        </a:rPr>
                        <m:t>𝑅𝑒𝑎𝑐𝑡𝑖𝑜𝑛</m:t>
                      </m:r>
                      <m:r>
                        <a:rPr lang="en-US" sz="2600" b="0" i="1" smtClean="0">
                          <a:latin typeface="Cambria Math" panose="02040503050406030204" pitchFamily="18" charset="0"/>
                        </a:rPr>
                        <m:t>: </m:t>
                      </m:r>
                    </m:oMath>
                    <m:oMath xmlns:m="http://schemas.openxmlformats.org/officeDocument/2006/math">
                      <m:r>
                        <a:rPr lang="en-US" sz="2600" i="1">
                          <a:latin typeface="Cambria Math" panose="02040503050406030204" pitchFamily="18" charset="0"/>
                        </a:rPr>
                        <m:t>𝐿</m:t>
                      </m:r>
                      <m:r>
                        <a:rPr lang="en-US" sz="2600">
                          <a:latin typeface="Cambria Math" panose="02040503050406030204" pitchFamily="18" charset="0"/>
                          <a:ea typeface="Cambria Math" panose="02040503050406030204" pitchFamily="18" charset="0"/>
                        </a:rPr>
                        <m:t>↔</m:t>
                      </m:r>
                      <m:r>
                        <a:rPr lang="en-US" sz="2600" i="1">
                          <a:latin typeface="Cambria Math" panose="02040503050406030204" pitchFamily="18" charset="0"/>
                        </a:rPr>
                        <m:t>𝛼</m:t>
                      </m:r>
                      <m:r>
                        <a:rPr lang="en-US" sz="2600">
                          <a:latin typeface="Cambria Math" panose="02040503050406030204" pitchFamily="18" charset="0"/>
                        </a:rPr>
                        <m:t>+</m:t>
                      </m:r>
                      <m:r>
                        <a:rPr lang="en-US" sz="2600" i="1">
                          <a:latin typeface="Cambria Math" panose="02040503050406030204" pitchFamily="18" charset="0"/>
                        </a:rPr>
                        <m:t>𝛽</m:t>
                      </m:r>
                    </m:oMath>
                  </m:oMathPara>
                </a14:m>
                <a:endParaRPr lang="en-US" sz="2600" dirty="0"/>
              </a:p>
            </p:txBody>
          </p:sp>
        </mc:Choice>
        <mc:Fallback xmlns="">
          <p:sp>
            <p:nvSpPr>
              <p:cNvPr id="11" name="TextBox 10">
                <a:extLst>
                  <a:ext uri="{FF2B5EF4-FFF2-40B4-BE49-F238E27FC236}">
                    <a16:creationId xmlns:a16="http://schemas.microsoft.com/office/drawing/2014/main" id="{1C6A2337-B5FE-4C80-8B25-A8F88F999EE8}"/>
                  </a:ext>
                </a:extLst>
              </p:cNvPr>
              <p:cNvSpPr txBox="1">
                <a:spLocks noRot="1" noChangeAspect="1" noMove="1" noResize="1" noEditPoints="1" noAdjustHandles="1" noChangeArrowheads="1" noChangeShapeType="1" noTextEdit="1"/>
              </p:cNvSpPr>
              <p:nvPr/>
            </p:nvSpPr>
            <p:spPr>
              <a:xfrm>
                <a:off x="6324602" y="4578804"/>
                <a:ext cx="1572289" cy="800219"/>
              </a:xfrm>
              <a:prstGeom prst="rect">
                <a:avLst/>
              </a:prstGeom>
              <a:blipFill>
                <a:blip r:embed="rId4"/>
                <a:stretch>
                  <a:fillRect/>
                </a:stretch>
              </a:blipFill>
            </p:spPr>
            <p:txBody>
              <a:bodyPr/>
              <a:lstStyle/>
              <a:p>
                <a:r>
                  <a:rPr lang="en-US">
                    <a:noFill/>
                  </a:rPr>
                  <a:t> </a:t>
                </a:r>
              </a:p>
            </p:txBody>
          </p:sp>
        </mc:Fallback>
      </mc:AlternateContent>
      <p:cxnSp>
        <p:nvCxnSpPr>
          <p:cNvPr id="13" name="Straight Arrow Connector 12" descr="an arrow pointing to the eutectic point on a binary eutectic phase diagram">
            <a:extLst>
              <a:ext uri="{FF2B5EF4-FFF2-40B4-BE49-F238E27FC236}">
                <a16:creationId xmlns:a16="http://schemas.microsoft.com/office/drawing/2014/main" id="{81A3525B-479E-4EDE-BA72-9A556F225100}"/>
              </a:ext>
            </a:extLst>
          </p:cNvPr>
          <p:cNvCxnSpPr>
            <a:cxnSpLocks/>
          </p:cNvCxnSpPr>
          <p:nvPr/>
        </p:nvCxnSpPr>
        <p:spPr>
          <a:xfrm flipV="1">
            <a:off x="7391400" y="2895600"/>
            <a:ext cx="1910151" cy="1676400"/>
          </a:xfrm>
          <a:prstGeom prst="straightConnector1">
            <a:avLst/>
          </a:prstGeom>
          <a:ln w="12700">
            <a:tailEnd type="triangle"/>
          </a:ln>
        </p:spPr>
        <p:style>
          <a:lnRef idx="1">
            <a:schemeClr val="accent3"/>
          </a:lnRef>
          <a:fillRef idx="0">
            <a:schemeClr val="accent3"/>
          </a:fillRef>
          <a:effectRef idx="0">
            <a:schemeClr val="accent3"/>
          </a:effectRef>
          <a:fontRef idx="minor">
            <a:schemeClr val="tx1"/>
          </a:fontRef>
        </p:style>
      </p:cxnSp>
      <p:cxnSp>
        <p:nvCxnSpPr>
          <p:cNvPr id="20" name="Straight Arrow Connector 19" descr="arrow pointing to the beta phase">
            <a:extLst>
              <a:ext uri="{FF2B5EF4-FFF2-40B4-BE49-F238E27FC236}">
                <a16:creationId xmlns:a16="http://schemas.microsoft.com/office/drawing/2014/main" id="{0996F3A9-365B-4AAB-AA3A-141B38535F4C}"/>
              </a:ext>
            </a:extLst>
          </p:cNvPr>
          <p:cNvCxnSpPr>
            <a:cxnSpLocks/>
          </p:cNvCxnSpPr>
          <p:nvPr/>
        </p:nvCxnSpPr>
        <p:spPr>
          <a:xfrm flipV="1">
            <a:off x="8950744" y="5486400"/>
            <a:ext cx="701615" cy="146168"/>
          </a:xfrm>
          <a:prstGeom prst="straightConnector1">
            <a:avLst/>
          </a:prstGeom>
          <a:ln w="12700">
            <a:tailEnd type="triangle"/>
          </a:ln>
        </p:spPr>
        <p:style>
          <a:lnRef idx="1">
            <a:schemeClr val="dk1"/>
          </a:lnRef>
          <a:fillRef idx="0">
            <a:schemeClr val="dk1"/>
          </a:fillRef>
          <a:effectRef idx="0">
            <a:schemeClr val="dk1"/>
          </a:effectRef>
          <a:fontRef idx="minor">
            <a:schemeClr val="tx1"/>
          </a:fontRef>
        </p:style>
      </p:cxnSp>
      <p:sp>
        <p:nvSpPr>
          <p:cNvPr id="21" name="TextBox 20">
            <a:extLst>
              <a:ext uri="{FF2B5EF4-FFF2-40B4-BE49-F238E27FC236}">
                <a16:creationId xmlns:a16="http://schemas.microsoft.com/office/drawing/2014/main" id="{9C428BB7-6BF2-436E-A015-7688477BDCEC}"/>
              </a:ext>
            </a:extLst>
          </p:cNvPr>
          <p:cNvSpPr txBox="1"/>
          <p:nvPr/>
        </p:nvSpPr>
        <p:spPr>
          <a:xfrm>
            <a:off x="8305800" y="5486400"/>
            <a:ext cx="781311" cy="369332"/>
          </a:xfrm>
          <a:prstGeom prst="rect">
            <a:avLst/>
          </a:prstGeom>
          <a:noFill/>
        </p:spPr>
        <p:txBody>
          <a:bodyPr wrap="square" rtlCol="0">
            <a:spAutoFit/>
          </a:bodyPr>
          <a:lstStyle/>
          <a:p>
            <a:r>
              <a:rPr lang="en-US" dirty="0"/>
              <a:t>Beta</a:t>
            </a:r>
          </a:p>
        </p:txBody>
      </p:sp>
      <p:sp>
        <p:nvSpPr>
          <p:cNvPr id="22" name="TextBox 21">
            <a:extLst>
              <a:ext uri="{FF2B5EF4-FFF2-40B4-BE49-F238E27FC236}">
                <a16:creationId xmlns:a16="http://schemas.microsoft.com/office/drawing/2014/main" id="{7C8EBC59-C0BD-4D7B-954C-E8281F35E9AA}"/>
              </a:ext>
            </a:extLst>
          </p:cNvPr>
          <p:cNvSpPr txBox="1"/>
          <p:nvPr/>
        </p:nvSpPr>
        <p:spPr>
          <a:xfrm>
            <a:off x="9165716" y="4498854"/>
            <a:ext cx="1826466" cy="369332"/>
          </a:xfrm>
          <a:prstGeom prst="rect">
            <a:avLst/>
          </a:prstGeom>
          <a:noFill/>
        </p:spPr>
        <p:txBody>
          <a:bodyPr wrap="square" rtlCol="0">
            <a:spAutoFit/>
          </a:bodyPr>
          <a:lstStyle/>
          <a:p>
            <a:r>
              <a:rPr lang="en-US" dirty="0"/>
              <a:t>Microstructure: </a:t>
            </a:r>
          </a:p>
        </p:txBody>
      </p:sp>
      <p:cxnSp>
        <p:nvCxnSpPr>
          <p:cNvPr id="23" name="Straight Arrow Connector 22" descr="arrow pointing to the alpha phase">
            <a:extLst>
              <a:ext uri="{FF2B5EF4-FFF2-40B4-BE49-F238E27FC236}">
                <a16:creationId xmlns:a16="http://schemas.microsoft.com/office/drawing/2014/main" id="{85700333-EFD5-4AD0-94B8-F6A59D263158}"/>
              </a:ext>
            </a:extLst>
          </p:cNvPr>
          <p:cNvCxnSpPr>
            <a:cxnSpLocks/>
          </p:cNvCxnSpPr>
          <p:nvPr/>
        </p:nvCxnSpPr>
        <p:spPr>
          <a:xfrm flipH="1">
            <a:off x="10179934" y="5124108"/>
            <a:ext cx="869066" cy="164473"/>
          </a:xfrm>
          <a:prstGeom prst="straightConnector1">
            <a:avLst/>
          </a:prstGeom>
          <a:ln w="12700">
            <a:tailEnd type="triangle"/>
          </a:ln>
        </p:spPr>
        <p:style>
          <a:lnRef idx="1">
            <a:schemeClr val="dk1"/>
          </a:lnRef>
          <a:fillRef idx="0">
            <a:schemeClr val="dk1"/>
          </a:fillRef>
          <a:effectRef idx="0">
            <a:schemeClr val="dk1"/>
          </a:effectRef>
          <a:fontRef idx="minor">
            <a:schemeClr val="tx1"/>
          </a:fontRef>
        </p:style>
      </p:cxnSp>
      <p:sp>
        <p:nvSpPr>
          <p:cNvPr id="24" name="TextBox 23">
            <a:extLst>
              <a:ext uri="{FF2B5EF4-FFF2-40B4-BE49-F238E27FC236}">
                <a16:creationId xmlns:a16="http://schemas.microsoft.com/office/drawing/2014/main" id="{700C0FF9-1DD0-48C0-82D5-41332E6B8C92}"/>
              </a:ext>
            </a:extLst>
          </p:cNvPr>
          <p:cNvSpPr txBox="1"/>
          <p:nvPr/>
        </p:nvSpPr>
        <p:spPr>
          <a:xfrm>
            <a:off x="11056320" y="4919249"/>
            <a:ext cx="1469390" cy="369332"/>
          </a:xfrm>
          <a:prstGeom prst="rect">
            <a:avLst/>
          </a:prstGeom>
          <a:noFill/>
        </p:spPr>
        <p:txBody>
          <a:bodyPr wrap="square" rtlCol="0">
            <a:spAutoFit/>
          </a:bodyPr>
          <a:lstStyle/>
          <a:p>
            <a:r>
              <a:rPr lang="en-US" dirty="0"/>
              <a:t>Alpha</a:t>
            </a:r>
          </a:p>
        </p:txBody>
      </p:sp>
      <p:pic>
        <p:nvPicPr>
          <p:cNvPr id="28" name="Picture 27" descr="binary eutectic phase diagram with the eutectic composition highlighted at approximately 53 wt% B">
            <a:extLst>
              <a:ext uri="{FF2B5EF4-FFF2-40B4-BE49-F238E27FC236}">
                <a16:creationId xmlns:a16="http://schemas.microsoft.com/office/drawing/2014/main" id="{E127DD5C-1F9D-4239-AF7E-4673CE52BFA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86600" y="1382225"/>
            <a:ext cx="3889256" cy="2974854"/>
          </a:xfrm>
          <a:prstGeom prst="rect">
            <a:avLst/>
          </a:prstGeom>
        </p:spPr>
      </p:pic>
    </p:spTree>
    <p:extLst>
      <p:ext uri="{BB962C8B-B14F-4D97-AF65-F5344CB8AC3E}">
        <p14:creationId xmlns:p14="http://schemas.microsoft.com/office/powerpoint/2010/main" val="13603738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1|0.8|2.6|3|1.4|2"/>
</p:tagLst>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8B88F6AC-9358-4D68-8AF4-C4E8744EBCA9}" vid="{47201CFC-2084-4466-97A6-29229AFCFAF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C2EA8F301F6DD4EAF6CA49BB60B4AC2" ma:contentTypeVersion="11" ma:contentTypeDescription="Create a new document." ma:contentTypeScope="" ma:versionID="508b38f1a9086dc1084151a4054fc045">
  <xsd:schema xmlns:xsd="http://www.w3.org/2001/XMLSchema" xmlns:xs="http://www.w3.org/2001/XMLSchema" xmlns:p="http://schemas.microsoft.com/office/2006/metadata/properties" xmlns:ns2="aab3b8f5-059f-41b1-a657-0e14f2240fc4" xmlns:ns3="f0f93453-228c-4c8e-9dc9-eac8a2519d5b" targetNamespace="http://schemas.microsoft.com/office/2006/metadata/properties" ma:root="true" ma:fieldsID="9c9f756b5f8f8bad9615a05463c9dd34" ns2:_="" ns3:_="">
    <xsd:import namespace="aab3b8f5-059f-41b1-a657-0e14f2240fc4"/>
    <xsd:import namespace="f0f93453-228c-4c8e-9dc9-eac8a2519d5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MediaServiceBillingMetadata"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b3b8f5-059f-41b1-a657-0e14f2240f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BillingMetadata" ma:index="15" nillable="true" ma:displayName="MediaServiceBillingMetadata" ma:hidden="true" ma:internalName="MediaServiceBillingMetadata" ma:readOnly="true">
      <xsd:simpleType>
        <xsd:restriction base="dms:Note"/>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8c50269-1cd4-4ba9-9246-56d290a07fb3"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0f93453-228c-4c8e-9dc9-eac8a2519d5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21f01ea2-a2fc-4501-8b73-207bd7137293}" ma:internalName="TaxCatchAll" ma:showField="CatchAllData" ma:web="f0f93453-228c-4c8e-9dc9-eac8a2519d5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ab3b8f5-059f-41b1-a657-0e14f2240fc4">
      <Terms xmlns="http://schemas.microsoft.com/office/infopath/2007/PartnerControls"/>
    </lcf76f155ced4ddcb4097134ff3c332f>
    <TaxCatchAll xmlns="f0f93453-228c-4c8e-9dc9-eac8a2519d5b" xsi:nil="true"/>
  </documentManagement>
</p:properties>
</file>

<file path=customXml/itemProps1.xml><?xml version="1.0" encoding="utf-8"?>
<ds:datastoreItem xmlns:ds="http://schemas.openxmlformats.org/officeDocument/2006/customXml" ds:itemID="{7F5FE876-BBFA-4E5E-8653-4E4CAC43203B}">
  <ds:schemaRefs>
    <ds:schemaRef ds:uri="http://schemas.microsoft.com/sharepoint/v3/contenttype/forms"/>
  </ds:schemaRefs>
</ds:datastoreItem>
</file>

<file path=customXml/itemProps2.xml><?xml version="1.0" encoding="utf-8"?>
<ds:datastoreItem xmlns:ds="http://schemas.openxmlformats.org/officeDocument/2006/customXml" ds:itemID="{01A770CC-BAA7-46B9-B525-951844153EC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b3b8f5-059f-41b1-a657-0e14f2240fc4"/>
    <ds:schemaRef ds:uri="f0f93453-228c-4c8e-9dc9-eac8a2519d5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C54582C-3F01-4F8D-9460-F0A670A527E2}">
  <ds:schemaRefs>
    <ds:schemaRef ds:uri="http://schemas.microsoft.com/office/2006/documentManagement/types"/>
    <ds:schemaRef ds:uri="ef833346-f83e-40f5-a0e1-5788cb232001"/>
    <ds:schemaRef ds:uri="http://purl.org/dc/elements/1.1/"/>
    <ds:schemaRef ds:uri="http://schemas.microsoft.com/office/infopath/2007/PartnerControls"/>
    <ds:schemaRef ds:uri="http://purl.org/dc/terms/"/>
    <ds:schemaRef ds:uri="http://schemas.openxmlformats.org/package/2006/metadata/core-properties"/>
    <ds:schemaRef ds:uri="http://www.w3.org/XML/1998/namespace"/>
    <ds:schemaRef ds:uri="7f20fa63-e241-4761-94ba-32b364e68bb9"/>
    <ds:schemaRef ds:uri="http://schemas.microsoft.com/office/2006/metadata/properties"/>
    <ds:schemaRef ds:uri="http://purl.org/dc/dcmitype/"/>
    <ds:schemaRef ds:uri="aab3b8f5-059f-41b1-a657-0e14f2240fc4"/>
    <ds:schemaRef ds:uri="f0f93453-228c-4c8e-9dc9-eac8a2519d5b"/>
  </ds:schemaRefs>
</ds:datastoreItem>
</file>

<file path=docProps/app.xml><?xml version="1.0" encoding="utf-8"?>
<Properties xmlns="http://schemas.openxmlformats.org/officeDocument/2006/extended-properties" xmlns:vt="http://schemas.openxmlformats.org/officeDocument/2006/docPropsVTypes">
  <Template>2025-AER-Ansys Endorsed-PPT-Template-Internal</Template>
  <TotalTime>22</TotalTime>
  <Words>1794</Words>
  <Application>Microsoft Office PowerPoint</Application>
  <PresentationFormat>Widescreen</PresentationFormat>
  <Paragraphs>269</Paragraphs>
  <Slides>29</Slides>
  <Notes>19</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Arial</vt:lpstr>
      <vt:lpstr>Calibri</vt:lpstr>
      <vt:lpstr>Wingdings</vt:lpstr>
      <vt:lpstr>Courier New</vt:lpstr>
      <vt:lpstr>Cambria Math</vt:lpstr>
      <vt:lpstr>Ansys - Slide Master</vt:lpstr>
      <vt:lpstr>PowerPoint Presentation</vt:lpstr>
      <vt:lpstr>Learning Objectives</vt:lpstr>
      <vt:lpstr>Understanding phase transformations in different environments</vt:lpstr>
      <vt:lpstr>Phase Diagrams help us understand these impacts</vt:lpstr>
      <vt:lpstr>What is a phase?</vt:lpstr>
      <vt:lpstr>What is a component?</vt:lpstr>
      <vt:lpstr>Binary Phase Diagrams</vt:lpstr>
      <vt:lpstr>Binary Isomorphous Phase Diagrams</vt:lpstr>
      <vt:lpstr>Binary Eutectic Phase Diagram</vt:lpstr>
      <vt:lpstr>Key Phase Diagram Terminology</vt:lpstr>
      <vt:lpstr>Key Phase Diagram Terminology</vt:lpstr>
      <vt:lpstr>Key Phase Diagram Terminology</vt:lpstr>
      <vt:lpstr>Key Phase Diagram Terminology</vt:lpstr>
      <vt:lpstr>Solubility within Phases</vt:lpstr>
      <vt:lpstr>Phase Transformations</vt:lpstr>
      <vt:lpstr>Phase Transformations</vt:lpstr>
      <vt:lpstr>Phase Transformations</vt:lpstr>
      <vt:lpstr>Phase Transformations</vt:lpstr>
      <vt:lpstr>Phase Fractions within Systems</vt:lpstr>
      <vt:lpstr>Lever Rule</vt:lpstr>
      <vt:lpstr>Lever Rule Steps</vt:lpstr>
      <vt:lpstr>Lever Rule Steps</vt:lpstr>
      <vt:lpstr>Derivation</vt:lpstr>
      <vt:lpstr>Derivation</vt:lpstr>
      <vt:lpstr>What can the Lever Rule Determine?</vt:lpstr>
      <vt:lpstr>Microstructure Evolution</vt:lpstr>
      <vt:lpstr>Conclusion</vt:lpstr>
      <vt:lpstr>Ansys Education Resources Feedback Survey</vt:lpstr>
      <vt:lpstr>PowerPoint Presentation</vt:lpstr>
    </vt:vector>
  </TitlesOfParts>
  <Company>Ansys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Kaitlin Tyler</dc:creator>
  <cp:lastModifiedBy>Kaitlin Tyler</cp:lastModifiedBy>
  <cp:revision>1</cp:revision>
  <dcterms:created xsi:type="dcterms:W3CDTF">2026-02-24T18:15:43Z</dcterms:created>
  <dcterms:modified xsi:type="dcterms:W3CDTF">2026-03-03T18:38:54Z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0x010100AC2EA8F301F6DD4EAF6CA49BB60B4AC2</vt:lpwstr>
  </property>
</Properties>
</file>